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heme/theme2.xml" ContentType="application/vnd.openxmlformats-officedocument.theme+xml"/>
  <Override PartName="/ppt/tags/tag168.xml" ContentType="application/vnd.openxmlformats-officedocument.presentationml.tags+xml"/>
  <Override PartName="/ppt/notesSlides/notesSlide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1050" r:id="rId2"/>
    <p:sldId id="693" r:id="rId3"/>
    <p:sldId id="1053" r:id="rId4"/>
    <p:sldId id="1055" r:id="rId5"/>
    <p:sldId id="1087" r:id="rId6"/>
    <p:sldId id="1089" r:id="rId7"/>
    <p:sldId id="319" r:id="rId8"/>
    <p:sldId id="1078" r:id="rId9"/>
    <p:sldId id="1081" r:id="rId10"/>
    <p:sldId id="1082" r:id="rId11"/>
    <p:sldId id="1084" r:id="rId12"/>
    <p:sldId id="1085" r:id="rId13"/>
    <p:sldId id="1086" r:id="rId14"/>
    <p:sldId id="1108" r:id="rId15"/>
    <p:sldId id="1109" r:id="rId16"/>
    <p:sldId id="1110" r:id="rId17"/>
    <p:sldId id="1111" r:id="rId18"/>
    <p:sldId id="1112" r:id="rId19"/>
    <p:sldId id="1113" r:id="rId20"/>
    <p:sldId id="1114" r:id="rId21"/>
    <p:sldId id="1115" r:id="rId22"/>
    <p:sldId id="1116" r:id="rId23"/>
    <p:sldId id="1117" r:id="rId24"/>
    <p:sldId id="1118" r:id="rId25"/>
    <p:sldId id="1119" r:id="rId26"/>
    <p:sldId id="1120" r:id="rId27"/>
    <p:sldId id="1121" r:id="rId28"/>
    <p:sldId id="1122" r:id="rId29"/>
    <p:sldId id="1123" r:id="rId30"/>
    <p:sldId id="1124" r:id="rId31"/>
    <p:sldId id="1125" r:id="rId32"/>
  </p:sldIdLst>
  <p:sldSz cx="12192000" cy="6858000"/>
  <p:notesSz cx="6858000" cy="9144000"/>
  <p:defaultTextStyle>
    <a:defPPr>
      <a:defRPr lang="zh-CN"/>
    </a:defPPr>
    <a:lvl1pPr marL="0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34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>
          <p15:clr>
            <a:srgbClr val="A4A3A4"/>
          </p15:clr>
        </p15:guide>
        <p15:guide id="2" pos="38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tpDown" initials="F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00"/>
    <a:srgbClr val="DDDDDD"/>
    <a:srgbClr val="800000"/>
    <a:srgbClr val="663300"/>
    <a:srgbClr val="760000"/>
    <a:srgbClr val="660033"/>
    <a:srgbClr val="003366"/>
    <a:srgbClr val="3333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5" autoAdjust="0"/>
    <p:restoredTop sz="92022" autoAdjust="0"/>
  </p:normalViewPr>
  <p:slideViewPr>
    <p:cSldViewPr>
      <p:cViewPr varScale="1">
        <p:scale>
          <a:sx n="106" d="100"/>
          <a:sy n="106" d="100"/>
        </p:scale>
        <p:origin x="444" y="108"/>
      </p:cViewPr>
      <p:guideLst>
        <p:guide orient="horz" pos="2194"/>
        <p:guide pos="3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C03DA-8B7D-447E-9C29-3A60D78EE7F9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4613-4AE4-47A1-995F-688A24B3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3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96204-D726-2441-8F9E-4E5E95FD749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中华民国南京临时政府的成立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是孙中山领导的资产阶级民主革命的重要成果。</a:t>
            </a: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中华民国南京临时政府，其性质是资产阶级共和国。</a:t>
            </a:r>
          </a:p>
          <a:p>
            <a:r>
              <a:rPr lang="zh-CN" altLang="en-US"/>
              <a:t>可惜的是辛亥革命的果实却被袁世凯所窃取。</a:t>
            </a:r>
          </a:p>
          <a:p>
            <a:r>
              <a:rPr lang="zh-CN" altLang="en-US"/>
              <a:t>袁世凯是怎样窃取革命果实的呢？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武昌首义成功后，湖北军政府与清朝内阁总理大臣袁世凯交涉，力图通过和平方式早日实现共和。</a:t>
            </a:r>
          </a:p>
          <a:p>
            <a:r>
              <a:rPr lang="zh-CN" altLang="en-US" dirty="0"/>
              <a:t>思考：湖北军政府为什么要与袁世凯议和？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824C75E-B07A-4B57-8A77-06761C4CA383}" type="slidenum">
              <a:rPr lang="en-US" altLang="zh-CN"/>
              <a:t>28</a:t>
            </a:fld>
            <a:endParaRPr lang="en-US" altLang="zh-CN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85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0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3.png"/><Relationship Id="rId2" Type="http://schemas.openxmlformats.org/officeDocument/2006/relationships/tags" Target="../tags/tag8.xml"/><Relationship Id="rId16" Type="http://schemas.openxmlformats.org/officeDocument/2006/relationships/image" Target="../media/image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5.png"/><Relationship Id="rId5" Type="http://schemas.openxmlformats.org/officeDocument/2006/relationships/tags" Target="../tags/tag86.xml"/><Relationship Id="rId10" Type="http://schemas.openxmlformats.org/officeDocument/2006/relationships/image" Target="../media/image4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image" Target="../media/image3.png"/><Relationship Id="rId2" Type="http://schemas.openxmlformats.org/officeDocument/2006/relationships/tags" Target="../tags/tag91.xml"/><Relationship Id="rId16" Type="http://schemas.openxmlformats.org/officeDocument/2006/relationships/image" Target="../media/image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image" Target="../media/image1.png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4.png"/><Relationship Id="rId5" Type="http://schemas.openxmlformats.org/officeDocument/2006/relationships/tags" Target="../tags/tag11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5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5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5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.png"/><Relationship Id="rId5" Type="http://schemas.openxmlformats.org/officeDocument/2006/relationships/tags" Target="../tags/tag24.xml"/><Relationship Id="rId10" Type="http://schemas.openxmlformats.org/officeDocument/2006/relationships/image" Target="../media/image4.png"/><Relationship Id="rId4" Type="http://schemas.openxmlformats.org/officeDocument/2006/relationships/tags" Target="../tags/tag23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6.png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.png"/><Relationship Id="rId5" Type="http://schemas.openxmlformats.org/officeDocument/2006/relationships/tags" Target="../tags/tag4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4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4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0" y="1772840"/>
            <a:ext cx="12192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3470753" y="764971"/>
            <a:ext cx="1151255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497" y="1861"/>
              <a:ext cx="29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</a:p>
          </p:txBody>
        </p:sp>
      </p:grp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V="1">
            <a:off x="5920617" y="278111"/>
            <a:ext cx="350766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 flipV="1">
            <a:off x="5794943" y="278111"/>
            <a:ext cx="602114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V="1">
            <a:off x="1772468" y="2542396"/>
            <a:ext cx="286094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V="1">
            <a:off x="1747068" y="2812011"/>
            <a:ext cx="281740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31525" y="1260672"/>
            <a:ext cx="7115856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88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-5715" y="1772840"/>
            <a:ext cx="12204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3470753" y="764971"/>
            <a:ext cx="1151255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9497" y="1861"/>
              <a:ext cx="29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</a:p>
          </p:txBody>
        </p:sp>
      </p:grp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5920617" y="278111"/>
            <a:ext cx="350766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5794943" y="278111"/>
            <a:ext cx="602114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1772468" y="2542396"/>
            <a:ext cx="286094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1747068" y="2812011"/>
            <a:ext cx="281740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840092" y="1261322"/>
            <a:ext cx="46980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284219"/>
            <a:ext cx="12192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6984"/>
            <a:ext cx="12192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12192000" cy="507679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>
            <p:custDataLst>
              <p:tags r:id="rId7"/>
            </p:custDataLst>
          </p:nvPr>
        </p:nvGrpSpPr>
        <p:grpSpPr>
          <a:xfrm>
            <a:off x="0" y="6984"/>
            <a:ext cx="12192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797"/>
            <a:ext cx="10363200" cy="147028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880"/>
            <a:ext cx="8534400" cy="17529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F815-0B5F-4102-B47C-F1810E4D882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CB13-1943-476B-97C8-7408884A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3894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304838"/>
            <a:ext cx="10363200" cy="1143141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17600" y="1905235"/>
            <a:ext cx="10363200" cy="4115308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7891" marR="0" lvl="0" indent="-607891" algn="l" defTabSz="12191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914400" y="6249172"/>
            <a:ext cx="2540000" cy="45725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noProof="1">
              <a:ea typeface="宋体" pitchFamily="2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9172"/>
            <a:ext cx="3860800" cy="45725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87" noProof="1" smtClean="0">
                <a:ea typeface="宋体" pitchFamily="2" charset="-122"/>
              </a:rPr>
              <a:t>瑞安三中方金清QQ200501976</a:t>
            </a:r>
            <a:endParaRPr lang="en-US" altLang="zh-CN" noProof="1">
              <a:ea typeface="宋体" pitchFamily="2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9172"/>
            <a:ext cx="2540000" cy="45725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133EF1CD-3AE0-465A-8427-8EA6EC11396F}" type="slidenum">
              <a:rPr lang="zh-CN" altLang="en-US" sz="2487" smtClean="0">
                <a:ea typeface="宋体" pitchFamily="2" charset="-122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9136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495425" y="781050"/>
            <a:ext cx="2785110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3318890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2543175" y="2158850"/>
            <a:ext cx="923051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328415" y="1154726"/>
            <a:ext cx="6156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8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026557" y="1126150"/>
            <a:ext cx="12924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5763260" y="4922520"/>
            <a:ext cx="6453505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2020/11/25 Wed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12192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Relationship Id="rId27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2020/11/25 Wed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9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hyperlink" Target="http://imgsrc.baidu.com/baike/pic/item/834344afae6699effbed50da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0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slide" Target="slide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7.png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71464" y="692696"/>
            <a:ext cx="9851380" cy="10595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lang="en-US" altLang="zh-CN" sz="6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10</a:t>
            </a:r>
            <a:r>
              <a:rPr lang="zh-CN" altLang="en-US" sz="6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课  中华民国的</a:t>
            </a:r>
            <a:r>
              <a:rPr lang="zh-CN" altLang="en-US" sz="6285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创建</a:t>
            </a:r>
            <a:endParaRPr lang="zh-CN" altLang="en-US" sz="628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775855"/>
            <a:ext cx="6921632" cy="431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730875" y="5052695"/>
            <a:ext cx="6453505" cy="1774825"/>
          </a:xfrm>
          <a:prstGeom prst="rect">
            <a:avLst/>
          </a:prstGeom>
        </p:spPr>
      </p:pic>
      <p:pic>
        <p:nvPicPr>
          <p:cNvPr id="36" name="Picture 4" descr="https://timgsa.baidu.com/timg?image&amp;quality=80&amp;size=b9999_10000&amp;sec=1506441330844&amp;di=b6fb74dcfabe025d6d25e50490c57e1c&amp;imgtype=0&amp;src=http%3A%2F%2Fwww.fx567.com%2Fuploads%2Fimage%2F20150529%2F20150529080632_843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4069" y="2288270"/>
            <a:ext cx="2381267" cy="3510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圆角矩形 36"/>
          <p:cNvSpPr/>
          <p:nvPr/>
        </p:nvSpPr>
        <p:spPr>
          <a:xfrm>
            <a:off x="3257800" y="3116951"/>
            <a:ext cx="5432038" cy="2441129"/>
          </a:xfrm>
          <a:prstGeom prst="roundRect">
            <a:avLst/>
          </a:prstGeom>
          <a:solidFill>
            <a:srgbClr val="EEECE1">
              <a:lumMod val="90000"/>
            </a:srgb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285" b="1" dirty="0"/>
              <a:t>      </a:t>
            </a:r>
            <a:r>
              <a:rPr lang="en-US" altLang="zh-CN" sz="2285" b="1" dirty="0">
                <a:solidFill>
                  <a:schemeClr val="bg1"/>
                </a:solidFill>
              </a:rPr>
              <a:t>   </a:t>
            </a:r>
            <a:r>
              <a:rPr lang="en-US" altLang="zh-CN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r>
              <a:rPr lang="zh-CN" altLang="en-US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日袁世凯给清王朝的密电：</a:t>
            </a:r>
            <a:r>
              <a:rPr lang="zh-CN" altLang="zh-CN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“海军尽叛，天险已无，何能悉以六镇诸军，防卫京津？虽效周室之播迁，已无相容之地。”</a:t>
            </a:r>
            <a:r>
              <a:rPr lang="zh-CN" altLang="en-US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</a:t>
            </a:r>
          </a:p>
          <a:p>
            <a:pPr>
              <a:spcBef>
                <a:spcPct val="0"/>
              </a:spcBef>
            </a:pPr>
            <a:r>
              <a:rPr lang="zh-CN" altLang="en-US" sz="228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</a:rPr>
              <a:t>  “清帝尊号不变、每年领取四百万元费用，暂居宫内。”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64045" y="777732"/>
            <a:ext cx="8396514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 dirty="0">
                <a:latin typeface="+mn-ea"/>
              </a:rPr>
              <a:t>2</a:t>
            </a:r>
            <a:r>
              <a:rPr lang="zh-CN" altLang="en-US" sz="2665" b="1" dirty="0">
                <a:latin typeface="+mn-ea"/>
              </a:rPr>
              <a:t>、清帝退位：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33" y="2289188"/>
            <a:ext cx="5662386" cy="35100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61577" y="5937492"/>
            <a:ext cx="18953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清帝退位诏书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812303" y="2194016"/>
            <a:ext cx="2331962" cy="3944862"/>
            <a:chOff x="13564" y="4500"/>
            <a:chExt cx="3856" cy="6523"/>
          </a:xfrm>
        </p:grpSpPr>
        <p:pic>
          <p:nvPicPr>
            <p:cNvPr id="33" name="Picture 2" descr="溥仪退位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565" y="4500"/>
              <a:ext cx="3855" cy="5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13564" y="10364"/>
              <a:ext cx="3496" cy="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/>
                <a:t>溥仪</a:t>
              </a:r>
              <a:r>
                <a:rPr lang="en-US" altLang="zh-CN" sz="2000"/>
                <a:t>(1906--1967)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64312" y="815850"/>
            <a:ext cx="7026910" cy="911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b="1" dirty="0">
                <a:latin typeface="+mn-ea"/>
                <a:sym typeface="+mn-ea"/>
              </a:rPr>
              <a:t>1912</a:t>
            </a:r>
            <a:r>
              <a:rPr lang="zh-CN" altLang="en-US" sz="2665" b="1" dirty="0">
                <a:latin typeface="+mn-ea"/>
                <a:sym typeface="+mn-ea"/>
              </a:rPr>
              <a:t>年</a:t>
            </a:r>
            <a:r>
              <a:rPr lang="en-US" altLang="zh-CN" sz="2665" b="1" dirty="0">
                <a:latin typeface="+mn-ea"/>
                <a:sym typeface="+mn-ea"/>
              </a:rPr>
              <a:t>2</a:t>
            </a:r>
            <a:r>
              <a:rPr lang="zh-CN" altLang="en-US" sz="2665" b="1" dirty="0">
                <a:latin typeface="+mn-ea"/>
                <a:sym typeface="+mn-ea"/>
              </a:rPr>
              <a:t>月</a:t>
            </a:r>
            <a:r>
              <a:rPr lang="en-US" altLang="zh-CN" sz="2665" b="1" dirty="0">
                <a:latin typeface="+mn-ea"/>
                <a:sym typeface="+mn-ea"/>
              </a:rPr>
              <a:t>12</a:t>
            </a:r>
            <a:r>
              <a:rPr lang="zh-CN" altLang="en-US" sz="2665" b="1" dirty="0">
                <a:latin typeface="+mn-ea"/>
                <a:sym typeface="+mn-ea"/>
              </a:rPr>
              <a:t>日，清宣统帝溥仪下诏退位， </a:t>
            </a:r>
          </a:p>
          <a:p>
            <a:pPr algn="l"/>
            <a:r>
              <a:rPr lang="zh-CN" altLang="en-US" sz="2665" b="1" dirty="0">
                <a:latin typeface="+mn-ea"/>
                <a:sym typeface="+mn-ea"/>
              </a:rPr>
              <a:t>清朝</a:t>
            </a:r>
            <a:r>
              <a:rPr lang="en-US" altLang="zh-CN" sz="2665" b="1" dirty="0">
                <a:latin typeface="+mn-ea"/>
                <a:sym typeface="+mn-ea"/>
              </a:rPr>
              <a:t>260</a:t>
            </a:r>
            <a:r>
              <a:rPr lang="zh-CN" altLang="en-US" sz="2665" b="1" dirty="0">
                <a:latin typeface="+mn-ea"/>
                <a:sym typeface="+mn-ea"/>
              </a:rPr>
              <a:t>多年的统治结束。</a:t>
            </a:r>
            <a:endParaRPr lang="zh-CN" altLang="en-US" sz="2665" b="1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7" grpId="1" bldLvl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763260" y="4922520"/>
            <a:ext cx="6453505" cy="177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0493" y="807650"/>
            <a:ext cx="520034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 dirty="0"/>
              <a:t>3</a:t>
            </a:r>
            <a:r>
              <a:rPr lang="zh-CN" altLang="en-US" sz="2665" b="1" dirty="0"/>
              <a:t>、袁世凯就职</a:t>
            </a:r>
            <a:endParaRPr lang="en-US" altLang="zh-CN" sz="2665" b="1" dirty="0"/>
          </a:p>
        </p:txBody>
      </p:sp>
      <p:grpSp>
        <p:nvGrpSpPr>
          <p:cNvPr id="33" name="Group 26"/>
          <p:cNvGrpSpPr/>
          <p:nvPr/>
        </p:nvGrpSpPr>
        <p:grpSpPr bwMode="auto">
          <a:xfrm>
            <a:off x="4826840" y="342943"/>
            <a:ext cx="5934667" cy="3635215"/>
            <a:chOff x="0" y="0"/>
            <a:chExt cx="2183141" cy="2016125"/>
          </a:xfrm>
        </p:grpSpPr>
        <p:sp>
          <p:nvSpPr>
            <p:cNvPr id="34" name="直接连接符​​ 33"/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35" name="圆角矩形​​ 2"/>
            <p:cNvSpPr>
              <a:spLocks noChangeArrowheads="1"/>
            </p:cNvSpPr>
            <p:nvPr/>
          </p:nvSpPr>
          <p:spPr bwMode="auto">
            <a:xfrm rot="-316478">
              <a:off x="31017" y="789748"/>
              <a:ext cx="2152124" cy="122637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直接连接符​​ 11"/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37" name="直接连接符​​ 13"/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</a:ln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38" name="椭圆​​ 4"/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椭圆​​ 6"/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同侧圆角矩形 30"/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26076572 h 21600"/>
                <a:gd name="T4" fmla="*/ 2147483647 w 21600"/>
                <a:gd name="T5" fmla="*/ 113037900 h 21600"/>
                <a:gd name="T6" fmla="*/ 2147483647 w 21600"/>
                <a:gd name="T7" fmla="*/ 226076572 h 21600"/>
                <a:gd name="T8" fmla="*/ 2147483647 w 21600"/>
                <a:gd name="T9" fmla="*/ 339114473 h 21600"/>
                <a:gd name="T10" fmla="*/ 2147483647 w 21600"/>
                <a:gd name="T11" fmla="*/ 226076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miter lim="800000"/>
            </a:ln>
          </p:spPr>
          <p:txBody>
            <a:bodyPr anchor="ctr"/>
            <a:lstStyle/>
            <a:p>
              <a:endParaRPr lang="zh-CN" altLang="en-US" sz="2000"/>
            </a:p>
          </p:txBody>
        </p:sp>
        <p:sp>
          <p:nvSpPr>
            <p:cNvPr id="41" name="圆角矩形​​ 3"/>
            <p:cNvSpPr>
              <a:spLocks noChangeArrowheads="1"/>
            </p:cNvSpPr>
            <p:nvPr/>
          </p:nvSpPr>
          <p:spPr bwMode="auto">
            <a:xfrm rot="-316478">
              <a:off x="125262" y="909046"/>
              <a:ext cx="1969599" cy="1011642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 w="19050">
              <a:solidFill>
                <a:srgbClr val="D8D8D8"/>
              </a:solidFill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342900" indent="-342900" algn="ctr"/>
              <a:r>
                <a:rPr lang="zh-CN" altLang="en-US" sz="2285" dirty="0">
                  <a:solidFill>
                    <a:srgbClr val="76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Calibri" panose="020F0502020204030204" charset="0"/>
                </a:rPr>
                <a:t>        </a:t>
              </a:r>
              <a:endParaRPr lang="en-US" altLang="zh-CN" sz="2285" dirty="0">
                <a:solidFill>
                  <a:srgbClr val="76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Calibri" panose="020F0502020204030204" charset="0"/>
              </a:endParaRPr>
            </a:p>
          </p:txBody>
        </p:sp>
        <p:sp>
          <p:nvSpPr>
            <p:cNvPr id="42" name="椭圆​​ 8"/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椭圆​​ 9"/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 rot="21261051">
            <a:off x="5387452" y="2307617"/>
            <a:ext cx="5157069" cy="1263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81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为了限制袁世凯的权力，孙中山提出哪些条件？</a:t>
            </a:r>
          </a:p>
        </p:txBody>
      </p:sp>
      <p:sp>
        <p:nvSpPr>
          <p:cNvPr id="45" name="矩形 44"/>
          <p:cNvSpPr/>
          <p:nvPr/>
        </p:nvSpPr>
        <p:spPr>
          <a:xfrm>
            <a:off x="4551465" y="4563841"/>
            <a:ext cx="6615749" cy="208470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3430" dirty="0">
                <a:latin typeface="华文新魏" panose="02010800040101010101" pitchFamily="2" charset="-122"/>
                <a:ea typeface="华文新魏" panose="02010800040101010101" pitchFamily="2" charset="-122"/>
              </a:rPr>
              <a:t>◇临时政府设在南京。</a:t>
            </a:r>
            <a:endParaRPr lang="en-US" altLang="zh-CN" sz="343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430" dirty="0">
                <a:latin typeface="华文新魏" panose="02010800040101010101" pitchFamily="2" charset="-122"/>
                <a:ea typeface="华文新魏" panose="02010800040101010101" pitchFamily="2" charset="-122"/>
              </a:rPr>
              <a:t>◇新任大总统应到南京就职。</a:t>
            </a:r>
            <a:endParaRPr lang="en-US" altLang="zh-CN" sz="343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43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◇遵守《临时约法》。</a:t>
            </a:r>
            <a:endParaRPr lang="zh-CN" altLang="en-US" sz="343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665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" name="Picture 4" descr="c:\users\administrator\appdata\roaming\360se6\User Data\temp\001558d90b330b382dd6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9504" y="2044803"/>
            <a:ext cx="2763157" cy="322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751830" y="5052695"/>
            <a:ext cx="6453505" cy="1774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1203" y="754417"/>
            <a:ext cx="992568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665" b="1" dirty="0">
                <a:latin typeface="+mn-ea"/>
                <a:sym typeface="+mn-ea"/>
              </a:rPr>
              <a:t>民国元年</a:t>
            </a:r>
            <a:r>
              <a:rPr lang="en-US" altLang="zh-CN" sz="2665" b="1" dirty="0">
                <a:latin typeface="+mn-ea"/>
                <a:sym typeface="+mn-ea"/>
              </a:rPr>
              <a:t>3</a:t>
            </a:r>
            <a:r>
              <a:rPr lang="zh-CN" altLang="en-US" sz="2665" b="1" dirty="0">
                <a:latin typeface="+mn-ea"/>
                <a:sym typeface="+mn-ea"/>
              </a:rPr>
              <a:t>月</a:t>
            </a:r>
            <a:r>
              <a:rPr lang="en-US" altLang="zh-CN" sz="2665" b="1" dirty="0">
                <a:latin typeface="+mn-ea"/>
                <a:sym typeface="+mn-ea"/>
              </a:rPr>
              <a:t>10</a:t>
            </a:r>
            <a:r>
              <a:rPr lang="zh-CN" altLang="en-US" sz="2665" b="1" dirty="0">
                <a:latin typeface="+mn-ea"/>
                <a:sym typeface="+mn-ea"/>
              </a:rPr>
              <a:t>日 ，袁世凯在北京宣誓就任中华民国临时大总统</a:t>
            </a:r>
            <a:endParaRPr lang="zh-CN" altLang="en-US" sz="2665" b="1" dirty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32624" y="2081891"/>
            <a:ext cx="6786638" cy="4126895"/>
            <a:chOff x="2927" y="3870"/>
            <a:chExt cx="11222" cy="6824"/>
          </a:xfrm>
        </p:grpSpPr>
        <p:pic>
          <p:nvPicPr>
            <p:cNvPr id="30" name="Picture 4" descr="http://g.hiphotos.baidu.com/zhidao/pic/item/3812b31bb051f819f007a3c8dab44aed2e73e716.jpg"/>
            <p:cNvPicPr>
              <a:picLocks noChangeAspect="1" noChangeArrowheads="1"/>
            </p:cNvPicPr>
            <p:nvPr/>
          </p:nvPicPr>
          <p:blipFill>
            <a:blip r:embed="rId5"/>
            <a:srcRect b="13398"/>
            <a:stretch>
              <a:fillRect/>
            </a:stretch>
          </p:blipFill>
          <p:spPr bwMode="auto">
            <a:xfrm>
              <a:off x="3222" y="3870"/>
              <a:ext cx="10913" cy="5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TextBox 30"/>
            <p:cNvSpPr txBox="1"/>
            <p:nvPr/>
          </p:nvSpPr>
          <p:spPr>
            <a:xfrm>
              <a:off x="2927" y="10035"/>
              <a:ext cx="11222" cy="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袁世凯就任中华民国临时大总统后和他的僚属在外务部合影</a:t>
              </a:r>
            </a:p>
          </p:txBody>
        </p:sp>
      </p:grpSp>
      <p:sp>
        <p:nvSpPr>
          <p:cNvPr id="6" name="云形标注 5"/>
          <p:cNvSpPr/>
          <p:nvPr/>
        </p:nvSpPr>
        <p:spPr>
          <a:xfrm>
            <a:off x="8359108" y="1442249"/>
            <a:ext cx="2985710" cy="1646162"/>
          </a:xfrm>
          <a:prstGeom prst="cloudCallout">
            <a:avLst>
              <a:gd name="adj1" fmla="val -120326"/>
              <a:gd name="adj2" fmla="val -5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85" b="1"/>
              <a:t>袁世凯为什么能在北京就职？</a:t>
            </a:r>
          </a:p>
        </p:txBody>
      </p:sp>
      <p:sp>
        <p:nvSpPr>
          <p:cNvPr id="11" name="矩形 10"/>
          <p:cNvSpPr/>
          <p:nvPr/>
        </p:nvSpPr>
        <p:spPr>
          <a:xfrm>
            <a:off x="8897329" y="3483702"/>
            <a:ext cx="2223226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中国民族资产阶级一再的妥协让步。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61620" y="891575"/>
            <a:ext cx="9468757" cy="13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5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05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665" b="1" dirty="0">
                <a:latin typeface="宋体" panose="02010600030101010101" pitchFamily="2" charset="-122"/>
                <a:ea typeface="宋体" panose="02010600030101010101" pitchFamily="2" charset="-122"/>
              </a:rPr>
              <a:t>迁都</a:t>
            </a:r>
            <a:r>
              <a:rPr lang="zh-CN" altLang="en-US" sz="2665" b="1" dirty="0">
                <a:latin typeface="+mn-ea"/>
                <a:sym typeface="+mn-ea"/>
              </a:rPr>
              <a:t>北京。</a:t>
            </a:r>
          </a:p>
          <a:p>
            <a:r>
              <a:rPr lang="en-US" altLang="zh-CN" sz="2665" b="1" dirty="0">
                <a:latin typeface="+mn-ea"/>
              </a:rPr>
              <a:t>4</a:t>
            </a:r>
            <a:r>
              <a:rPr lang="zh-CN" altLang="en-US" sz="2665" b="1" dirty="0">
                <a:latin typeface="+mn-ea"/>
              </a:rPr>
              <a:t>月</a:t>
            </a:r>
            <a:r>
              <a:rPr lang="en-US" altLang="zh-CN" sz="2665" b="1" dirty="0">
                <a:latin typeface="+mn-ea"/>
              </a:rPr>
              <a:t>1</a:t>
            </a:r>
            <a:r>
              <a:rPr lang="zh-CN" altLang="en-US" sz="2665" b="1" dirty="0">
                <a:latin typeface="+mn-ea"/>
              </a:rPr>
              <a:t>日，孙中山正式解除临时大总统职务。临时政府迁往北京。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06940" y="2194577"/>
            <a:ext cx="7727950" cy="793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57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辛亥革命的果实被袁世凯窃取</a:t>
            </a:r>
          </a:p>
        </p:txBody>
      </p:sp>
      <p:sp>
        <p:nvSpPr>
          <p:cNvPr id="6" name="矩形 5"/>
          <p:cNvSpPr/>
          <p:nvPr/>
        </p:nvSpPr>
        <p:spPr>
          <a:xfrm>
            <a:off x="2102249" y="3873000"/>
            <a:ext cx="7620635" cy="619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30" b="1" dirty="0">
                <a:latin typeface="+mn-ea"/>
              </a:rPr>
              <a:t>袁世凯为什么能够窃取辛亥革命果实？</a:t>
            </a:r>
            <a:endParaRPr lang="zh-CN" altLang="en-US" sz="3430" dirty="0"/>
          </a:p>
        </p:txBody>
      </p:sp>
      <p:sp>
        <p:nvSpPr>
          <p:cNvPr id="14" name="矩形 13"/>
          <p:cNvSpPr/>
          <p:nvPr/>
        </p:nvSpPr>
        <p:spPr>
          <a:xfrm>
            <a:off x="2598468" y="5143476"/>
            <a:ext cx="6602790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5" b="1" dirty="0">
                <a:latin typeface="+mn-ea"/>
              </a:rPr>
              <a:t>中国民族资产阶级的软弱性和妥协性</a:t>
            </a:r>
          </a:p>
        </p:txBody>
      </p:sp>
      <p:pic>
        <p:nvPicPr>
          <p:cNvPr id="15" name="图片 14" descr="3646_G_1473061389892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729" y="3536453"/>
            <a:ext cx="907150" cy="1360724"/>
          </a:xfrm>
          <a:prstGeom prst="rect">
            <a:avLst/>
          </a:prstGeom>
        </p:spPr>
      </p:pic>
      <p:pic>
        <p:nvPicPr>
          <p:cNvPr id="16" name="图片 15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5676900" y="5071745"/>
            <a:ext cx="6453505" cy="177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28114" y="1885826"/>
            <a:ext cx="3264471" cy="2040293"/>
            <a:chOff x="5880100" y="2672755"/>
            <a:chExt cx="3263900" cy="2039937"/>
          </a:xfrm>
        </p:grpSpPr>
        <p:pic>
          <p:nvPicPr>
            <p:cNvPr id="9" name="图片 1" descr="国旗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80100" y="2672755"/>
              <a:ext cx="3263900" cy="203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60269" y="4437112"/>
              <a:ext cx="561975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94360" y="2368974"/>
            <a:ext cx="3029373" cy="3506047"/>
            <a:chOff x="5722814" y="1772816"/>
            <a:chExt cx="3183731" cy="4011658"/>
          </a:xfrm>
        </p:grpSpPr>
        <p:pic>
          <p:nvPicPr>
            <p:cNvPr id="6" name="图片 327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22814" y="1772816"/>
              <a:ext cx="3183731" cy="401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32781"/>
            <p:cNvSpPr txBox="1">
              <a:spLocks noChangeArrowheads="1"/>
            </p:cNvSpPr>
            <p:nvPr/>
          </p:nvSpPr>
          <p:spPr bwMode="auto">
            <a:xfrm>
              <a:off x="7959029" y="1772816"/>
              <a:ext cx="933451" cy="221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4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袁</a:t>
              </a:r>
              <a:endParaRPr lang="en-US" altLang="zh-C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 sz="4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世</a:t>
              </a:r>
              <a:endParaRPr lang="en-US" altLang="zh-C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 sz="4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凯</a:t>
              </a:r>
            </a:p>
          </p:txBody>
        </p:sp>
      </p:grpSp>
      <p:pic>
        <p:nvPicPr>
          <p:cNvPr id="10" name="图片 2" descr="背景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0" y="4337473"/>
            <a:ext cx="3313853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94360" y="461434"/>
            <a:ext cx="11067627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defRPr/>
            </a:pPr>
            <a:r>
              <a:rPr kumimoji="1" lang="zh-CN" altLang="en-US" sz="54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第</a:t>
            </a:r>
            <a:r>
              <a:rPr kumimoji="1" lang="en-US" altLang="zh-CN" sz="54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11</a:t>
            </a:r>
            <a:r>
              <a:rPr kumimoji="1" lang="zh-CN" altLang="en-US" sz="54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课 北洋政府的统治与军阀割据</a:t>
            </a:r>
            <a:r>
              <a:rPr kumimoji="1" lang="zh-CN" altLang="en-US" sz="5400" b="1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 </a:t>
            </a:r>
          </a:p>
        </p:txBody>
      </p:sp>
      <p:sp>
        <p:nvSpPr>
          <p:cNvPr id="5" name="矩形 59399"/>
          <p:cNvSpPr>
            <a:spLocks noChangeArrowheads="1"/>
          </p:cNvSpPr>
          <p:nvPr/>
        </p:nvSpPr>
        <p:spPr bwMode="auto">
          <a:xfrm>
            <a:off x="3562774" y="1503681"/>
            <a:ext cx="4080933" cy="707886"/>
          </a:xfrm>
          <a:prstGeom prst="rect">
            <a:avLst/>
          </a:prstGeom>
          <a:noFill/>
          <a:ln w="22225">
            <a:noFill/>
            <a:miter lim="800000"/>
          </a:ln>
          <a:effectLst>
            <a:outerShdw dist="45791" dir="2021404" algn="ctr" rotWithShape="0">
              <a:srgbClr val="9999FF"/>
            </a:outerShdw>
          </a:effectLst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4000" b="1">
                <a:latin typeface="Times New Roman" pitchFamily="18" charset="0"/>
                <a:ea typeface="宋体" pitchFamily="2" charset="-122"/>
              </a:rPr>
              <a:t>1912—1928</a:t>
            </a:r>
            <a:r>
              <a:rPr lang="zh-CN" altLang="en-US" sz="4000" b="1">
                <a:latin typeface="Times New Roman" pitchFamily="18" charset="0"/>
                <a:ea typeface="宋体" pitchFamily="2" charset="-122"/>
              </a:rPr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14444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20" y="66294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46"/>
          <p:cNvGrpSpPr/>
          <p:nvPr/>
        </p:nvGrpSpPr>
        <p:grpSpPr>
          <a:xfrm>
            <a:off x="518803" y="234951"/>
            <a:ext cx="9433717" cy="836507"/>
            <a:chOff x="-593" y="44"/>
            <a:chExt cx="5760" cy="527"/>
          </a:xfrm>
        </p:grpSpPr>
        <p:pic>
          <p:nvPicPr>
            <p:cNvPr id="5" name="Picture 4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93" y="44"/>
              <a:ext cx="576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22"/>
            <p:cNvSpPr txBox="1">
              <a:spLocks noChangeArrowheads="1"/>
            </p:cNvSpPr>
            <p:nvPr/>
          </p:nvSpPr>
          <p:spPr bwMode="auto">
            <a:xfrm>
              <a:off x="699" y="44"/>
              <a:ext cx="4468" cy="4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zh-CN" altLang="en-US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彩云" pitchFamily="2" charset="-122"/>
                  <a:ea typeface="华文彩云" pitchFamily="2" charset="-122"/>
                </a:rPr>
                <a:t>第</a:t>
              </a:r>
              <a:r>
                <a:rPr kumimoji="1"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彩云" pitchFamily="2" charset="-122"/>
                  <a:ea typeface="华文彩云" pitchFamily="2" charset="-122"/>
                </a:rPr>
                <a:t>11</a:t>
              </a:r>
              <a:r>
                <a:rPr kumimoji="1" lang="zh-CN" altLang="en-US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彩云" pitchFamily="2" charset="-122"/>
                  <a:ea typeface="华文彩云" pitchFamily="2" charset="-122"/>
                </a:rPr>
                <a:t>课 北洋政府的黑暗统治 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417734" y="2211493"/>
            <a:ext cx="4904740" cy="3170099"/>
          </a:xfrm>
          <a:prstGeom prst="rect">
            <a:avLst/>
          </a:prstGeom>
          <a:ln w="12700"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4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以</a:t>
            </a:r>
            <a:r>
              <a:rPr lang="zh-CN" altLang="en-US" sz="373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以孙中山为首的革命派为维护民主共和进行持续、坚决的斗争。</a:t>
            </a:r>
            <a:endParaRPr lang="zh-CN" altLang="en-US" sz="373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0701" y="1540087"/>
            <a:ext cx="4904740" cy="4708981"/>
          </a:xfrm>
          <a:prstGeom prst="rect">
            <a:avLst/>
          </a:prstGeom>
          <a:ln w="12700"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4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以</a:t>
            </a:r>
            <a:r>
              <a:rPr lang="zh-CN" altLang="en-US" sz="373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袁世凯为首的北洋政府，以北洋军队为统治支柱。</a:t>
            </a:r>
          </a:p>
          <a:p>
            <a:pPr>
              <a:lnSpc>
                <a:spcPts val="6000"/>
              </a:lnSpc>
            </a:pP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对内：</a:t>
            </a:r>
            <a:r>
              <a:rPr lang="zh-CN" altLang="en-US" sz="373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独裁专制；</a:t>
            </a:r>
          </a:p>
          <a:p>
            <a:pPr>
              <a:lnSpc>
                <a:spcPts val="6000"/>
              </a:lnSpc>
            </a:pP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对外：</a:t>
            </a:r>
            <a:r>
              <a:rPr lang="zh-CN" altLang="en-US" sz="373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投靠帝国主义，出卖国家权利。</a:t>
            </a:r>
          </a:p>
        </p:txBody>
      </p:sp>
    </p:spTree>
    <p:extLst>
      <p:ext uri="{BB962C8B-B14F-4D97-AF65-F5344CB8AC3E}">
        <p14:creationId xmlns:p14="http://schemas.microsoft.com/office/powerpoint/2010/main" val="34921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754967" y="2006600"/>
            <a:ext cx="65989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buFont typeface="Arial" pitchFamily="34" charset="0"/>
              <a:buNone/>
            </a:pP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思考：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制造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“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宋案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”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动机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是什么？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凶手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是谁？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8028" y="2454488"/>
            <a:ext cx="2940473" cy="3888591"/>
            <a:chOff x="4862859" y="1700808"/>
            <a:chExt cx="4242792" cy="4796642"/>
          </a:xfrm>
        </p:grpSpPr>
        <p:sp>
          <p:nvSpPr>
            <p:cNvPr id="8197" name="Text Box 16"/>
            <p:cNvSpPr txBox="1">
              <a:spLocks noChangeArrowheads="1"/>
            </p:cNvSpPr>
            <p:nvPr/>
          </p:nvSpPr>
          <p:spPr bwMode="auto">
            <a:xfrm>
              <a:off x="5580508" y="5877280"/>
              <a:ext cx="3066490" cy="62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buFont typeface="Arial" pitchFamily="34" charset="0"/>
                <a:buNone/>
              </a:pPr>
              <a:r>
                <a:rPr lang="zh-CN" altLang="en-US" sz="2667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rPr>
                <a:t>宋教仁遇刺</a:t>
              </a:r>
            </a:p>
          </p:txBody>
        </p:sp>
        <p:pic>
          <p:nvPicPr>
            <p:cNvPr id="8198" name="Picture 19" descr="timg?image&amp;quality=80&amp;size=b9999_10000&amp;sec=1497414091284&amp;di=7b1afa5b2815def7d81cb6f0f0f99620&amp;imgtype=0&amp;src=http%3A%2F%2Fww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62859" y="1700808"/>
              <a:ext cx="4242792" cy="4242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49"/>
          <p:cNvSpPr>
            <a:spLocks noChangeArrowheads="1"/>
          </p:cNvSpPr>
          <p:nvPr/>
        </p:nvSpPr>
        <p:spPr bwMode="auto">
          <a:xfrm>
            <a:off x="298028" y="144780"/>
            <a:ext cx="6328833" cy="78483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87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一、二次革命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背景（原因）</a:t>
            </a:r>
          </a:p>
        </p:txBody>
      </p:sp>
      <p:sp>
        <p:nvSpPr>
          <p:cNvPr id="2" name="矩形 1"/>
          <p:cNvSpPr/>
          <p:nvPr/>
        </p:nvSpPr>
        <p:spPr>
          <a:xfrm>
            <a:off x="385234" y="1133687"/>
            <a:ext cx="397679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、背景（原因）：</a:t>
            </a:r>
            <a:endParaRPr lang="en-US" altLang="zh-CN" sz="3733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2028" y="1133687"/>
            <a:ext cx="1751753" cy="666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“宋案”</a:t>
            </a:r>
            <a:endParaRPr lang="zh-CN" altLang="en-US" sz="3733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518747" y="3173307"/>
            <a:ext cx="53907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buFont typeface="Arial" pitchFamily="34" charset="0"/>
              <a:buNone/>
            </a:pP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袁世凯：</a:t>
            </a: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为建立独裁统治，一再的破坏责任内阁制。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733801" y="4374727"/>
            <a:ext cx="523663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buFont typeface="Arial" pitchFamily="34" charset="0"/>
              <a:buNone/>
            </a:pP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宋教仁：</a:t>
            </a: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1912</a:t>
            </a: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年组织国民党，并在第一届过会选举中占据明显优势。</a:t>
            </a: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--</a:t>
            </a:r>
            <a:r>
              <a:rPr lang="zh-CN" altLang="en-US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限制袁世凯的权力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8851053" y="3489113"/>
            <a:ext cx="287867" cy="182372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258300" y="3355340"/>
            <a:ext cx="2822787" cy="2062103"/>
          </a:xfrm>
          <a:prstGeom prst="rect">
            <a:avLst/>
          </a:prstGeom>
          <a:noFill/>
          <a:ln w="28575">
            <a:solidFill>
              <a:srgbClr val="0000CC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buFont typeface="Arial" pitchFamily="34" charset="0"/>
              <a:buNone/>
            </a:pPr>
            <a:r>
              <a:rPr lang="en-US" altLang="zh-CN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itchFamily="2" charset="-122"/>
                <a:ea typeface="黑体" pitchFamily="2" charset="-122"/>
              </a:rPr>
              <a:t>宋教仁的民主共和举措阻碍了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袁世凯的专制独裁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itchFamily="2" charset="-122"/>
                <a:ea typeface="黑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103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/>
      <p:bldP spid="5" grpId="0"/>
      <p:bldP spid="6" grpId="0"/>
      <p:bldP spid="7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5" name="文本框 53254"/>
          <p:cNvSpPr txBox="1">
            <a:spLocks noChangeArrowheads="1"/>
          </p:cNvSpPr>
          <p:nvPr/>
        </p:nvSpPr>
        <p:spPr bwMode="auto">
          <a:xfrm>
            <a:off x="956733" y="1935480"/>
            <a:ext cx="1811867" cy="584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2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彩云" pitchFamily="2" charset="-122"/>
                <a:ea typeface="华文彩云" pitchFamily="2" charset="-122"/>
                <a:cs typeface="+mn-ea"/>
              </a:rPr>
              <a:t>时间：</a:t>
            </a:r>
          </a:p>
        </p:txBody>
      </p:sp>
      <p:sp>
        <p:nvSpPr>
          <p:cNvPr id="5126" name="矩形 7178"/>
          <p:cNvSpPr>
            <a:spLocks noChangeArrowheads="1"/>
          </p:cNvSpPr>
          <p:nvPr/>
        </p:nvSpPr>
        <p:spPr bwMode="auto">
          <a:xfrm>
            <a:off x="2330079" y="1935632"/>
            <a:ext cx="23586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en-US" altLang="zh-C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1913</a:t>
            </a:r>
            <a:r>
              <a:rPr lang="zh-CN" alt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</a:t>
            </a:r>
            <a:endParaRPr lang="zh-CN" alt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3267" name="文本框 53266"/>
          <p:cNvSpPr txBox="1">
            <a:spLocks noChangeArrowheads="1"/>
          </p:cNvSpPr>
          <p:nvPr/>
        </p:nvSpPr>
        <p:spPr bwMode="auto">
          <a:xfrm>
            <a:off x="819573" y="3081867"/>
            <a:ext cx="1811867" cy="584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2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彩云" pitchFamily="2" charset="-122"/>
                <a:ea typeface="华文彩云" pitchFamily="2" charset="-122"/>
                <a:cs typeface="+mn-ea"/>
              </a:rPr>
              <a:t>经过：</a:t>
            </a:r>
            <a:endParaRPr lang="zh-CN" altLang="en-US" sz="4400" b="1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4" name="矩形 7178"/>
          <p:cNvSpPr>
            <a:spLocks noChangeArrowheads="1"/>
          </p:cNvSpPr>
          <p:nvPr/>
        </p:nvSpPr>
        <p:spPr bwMode="auto">
          <a:xfrm>
            <a:off x="2213187" y="2725421"/>
            <a:ext cx="45237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孙中山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和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黄兴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等号召南方各省起来反袁，发动“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二次革命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”。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56733" y="5157893"/>
            <a:ext cx="1811867" cy="584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2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彩云" pitchFamily="2" charset="-122"/>
                <a:ea typeface="华文彩云" pitchFamily="2" charset="-122"/>
                <a:cs typeface="+mn-ea"/>
              </a:rPr>
              <a:t>结果：</a:t>
            </a:r>
            <a:endParaRPr lang="zh-CN" altLang="en-US" sz="4400" b="1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6" name="矩形 7178"/>
          <p:cNvSpPr>
            <a:spLocks noChangeArrowheads="1"/>
          </p:cNvSpPr>
          <p:nvPr/>
        </p:nvSpPr>
        <p:spPr bwMode="auto">
          <a:xfrm>
            <a:off x="2223348" y="4549987"/>
            <a:ext cx="482515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失败：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革命很快被袁世凯镇压。</a:t>
            </a:r>
          </a:p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失败原因：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由于国民党力量涣散。</a:t>
            </a:r>
          </a:p>
        </p:txBody>
      </p:sp>
      <p:sp>
        <p:nvSpPr>
          <p:cNvPr id="11" name="Rectangle 49"/>
          <p:cNvSpPr>
            <a:spLocks noChangeArrowheads="1"/>
          </p:cNvSpPr>
          <p:nvPr/>
        </p:nvSpPr>
        <p:spPr bwMode="auto">
          <a:xfrm>
            <a:off x="308187" y="134620"/>
            <a:ext cx="4702387" cy="78483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87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一、二次革命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爆发</a:t>
            </a:r>
          </a:p>
        </p:txBody>
      </p:sp>
      <p:sp>
        <p:nvSpPr>
          <p:cNvPr id="2" name="矩形 1"/>
          <p:cNvSpPr/>
          <p:nvPr/>
        </p:nvSpPr>
        <p:spPr>
          <a:xfrm>
            <a:off x="819573" y="1153160"/>
            <a:ext cx="266192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、爆发：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496994" y="2128520"/>
            <a:ext cx="322580" cy="3605107"/>
          </a:xfrm>
          <a:prstGeom prst="leftBrac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9" name="组合 8"/>
          <p:cNvGrpSpPr/>
          <p:nvPr/>
        </p:nvGrpSpPr>
        <p:grpSpPr>
          <a:xfrm>
            <a:off x="6883401" y="299720"/>
            <a:ext cx="5048673" cy="6243320"/>
            <a:chOff x="8130" y="354"/>
            <a:chExt cx="5963" cy="7374"/>
          </a:xfrm>
        </p:grpSpPr>
        <p:pic>
          <p:nvPicPr>
            <p:cNvPr id="7" name="图片 6" descr="QQ截图201910090927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5" y="1557"/>
              <a:ext cx="5538" cy="6171"/>
            </a:xfrm>
            <a:prstGeom prst="rect">
              <a:avLst/>
            </a:prstGeom>
          </p:spPr>
        </p:pic>
        <p:sp>
          <p:nvSpPr>
            <p:cNvPr id="24579" name="文本框 1"/>
            <p:cNvSpPr txBox="1"/>
            <p:nvPr/>
          </p:nvSpPr>
          <p:spPr>
            <a:xfrm>
              <a:off x="8130" y="354"/>
              <a:ext cx="5893" cy="10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>
                <a:buFont typeface="Arial" pitchFamily="34" charset="0"/>
              </a:pPr>
              <a:r>
                <a:rPr lang="en-US" altLang="zh-CN" sz="2667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   </a:t>
              </a:r>
              <a:r>
                <a:rPr lang="zh-CN" altLang="en-US" sz="2667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江西</a:t>
              </a:r>
              <a:r>
                <a:rPr lang="zh-CN" altLang="en-US" sz="2667">
                  <a:latin typeface="黑体" pitchFamily="2" charset="-122"/>
                  <a:ea typeface="黑体" pitchFamily="2" charset="-122"/>
                </a:rPr>
                <a:t>都督李烈钧在</a:t>
              </a:r>
              <a:r>
                <a:rPr lang="zh-CN" altLang="en-US" sz="2667">
                  <a:solidFill>
                    <a:srgbClr val="FF0000"/>
                  </a:solidFill>
                  <a:latin typeface="黑体" pitchFamily="2" charset="-122"/>
                  <a:ea typeface="黑体" pitchFamily="2" charset="-122"/>
                </a:rPr>
                <a:t>湖口</a:t>
              </a:r>
              <a:r>
                <a:rPr lang="zh-CN" altLang="en-US" sz="2667">
                  <a:latin typeface="黑体" pitchFamily="2" charset="-122"/>
                  <a:ea typeface="黑体" pitchFamily="2" charset="-122"/>
                </a:rPr>
                <a:t>最先宣布独立，誓师讨袁。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4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0394" y="1256453"/>
            <a:ext cx="9552940" cy="50985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/>
              <a:t>        </a:t>
            </a:r>
            <a:r>
              <a:rPr lang="zh-CN" altLang="en-US" sz="3733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武力镇压二次革命后，袁世凯加大了建立独裁统治的步伐。为了复辟帝制进行了精心的谋划，制订了复辟帝制三步走的计划。其</a:t>
            </a:r>
            <a:r>
              <a:rPr lang="zh-CN" altLang="en-US" sz="3733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独裁之心昭然若揭</a:t>
            </a:r>
            <a:r>
              <a:rPr lang="zh-CN" altLang="en-US" sz="3733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。</a:t>
            </a:r>
            <a:endParaRPr lang="en-US" altLang="zh-CN" sz="3733">
              <a:latin typeface="华文中宋" pitchFamily="2" charset="-122"/>
              <a:ea typeface="华文中宋" pitchFamily="2" charset="-122"/>
              <a:cs typeface="华文中宋" panose="02010600040101010101" pitchFamily="2" charset="-122"/>
            </a:endParaRPr>
          </a:p>
          <a:p>
            <a:pPr algn="ctr"/>
            <a:endParaRPr lang="en-US" altLang="zh-CN" sz="3200">
              <a:latin typeface="华文中宋" pitchFamily="2" charset="-122"/>
              <a:ea typeface="华文中宋" pitchFamily="2" charset="-122"/>
              <a:cs typeface="华文中宋" panose="02010600040101010101" pitchFamily="2" charset="-122"/>
            </a:endParaRPr>
          </a:p>
          <a:p>
            <a:pPr algn="ctr"/>
            <a:r>
              <a:rPr lang="zh-CN" altLang="en-US" sz="48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先</a:t>
            </a:r>
            <a:r>
              <a:rPr lang="zh-CN" altLang="en-US" sz="4800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谋正式总统；</a:t>
            </a:r>
            <a:endParaRPr lang="en-US" altLang="zh-CN" sz="4800">
              <a:latin typeface="华文中宋" pitchFamily="2" charset="-122"/>
              <a:ea typeface="华文中宋" pitchFamily="2" charset="-122"/>
              <a:cs typeface="华文中宋" panose="02010600040101010101" pitchFamily="2" charset="-122"/>
            </a:endParaRPr>
          </a:p>
          <a:p>
            <a:pPr algn="ctr"/>
            <a:r>
              <a:rPr lang="zh-CN" altLang="en-US" sz="4800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        </a:t>
            </a:r>
            <a:r>
              <a:rPr lang="zh-CN" altLang="en-US" sz="48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再</a:t>
            </a:r>
            <a:r>
              <a:rPr lang="zh-CN" altLang="en-US" sz="4800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谋终身总统；</a:t>
            </a:r>
            <a:endParaRPr lang="en-US" altLang="zh-CN" sz="4800">
              <a:latin typeface="华文中宋" pitchFamily="2" charset="-122"/>
              <a:ea typeface="华文中宋" pitchFamily="2" charset="-122"/>
              <a:cs typeface="华文中宋" panose="02010600040101010101" pitchFamily="2" charset="-122"/>
            </a:endParaRPr>
          </a:p>
          <a:p>
            <a:pPr algn="ctr"/>
            <a:r>
              <a:rPr lang="zh-CN" altLang="en-US" sz="4800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              </a:t>
            </a:r>
            <a:r>
              <a:rPr lang="zh-CN" altLang="en-US" sz="48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最</a:t>
            </a:r>
            <a:r>
              <a:rPr lang="zh-CN" altLang="en-US" sz="4800"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后谋帝制；</a:t>
            </a:r>
            <a:endParaRPr lang="en-US" altLang="zh-CN" sz="4800">
              <a:latin typeface="华文中宋" pitchFamily="2" charset="-122"/>
              <a:ea typeface="华文中宋" pitchFamily="2" charset="-122"/>
              <a:cs typeface="华文中宋" panose="02010600040101010101" pitchFamily="2" charset="-122"/>
            </a:endParaRPr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174414"/>
            <a:ext cx="6075680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二、</a:t>
            </a: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袁世凯复辟帝制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366160770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23994" y="1722967"/>
            <a:ext cx="11005820" cy="4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、镇压二次革命。 </a:t>
            </a:r>
          </a:p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、强迫国会选举他为正式大总统；下令解散国民党。</a:t>
            </a:r>
          </a:p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、解散国会。  </a:t>
            </a:r>
          </a:p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、废除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中华民国临时约法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，颁布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中华民国约法</a:t>
            </a: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改责任内阁制为总统制。 </a:t>
            </a:r>
          </a:p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、修改总统选举法，总统可无限任期，可指定继承人。</a:t>
            </a:r>
          </a:p>
          <a:p>
            <a:pPr>
              <a:lnSpc>
                <a:spcPts val="5067"/>
              </a:lnSpc>
            </a:pPr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、接受灭亡中国的“二十一条”</a:t>
            </a: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pic>
        <p:nvPicPr>
          <p:cNvPr id="10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407" y="174667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8574" y="1110827"/>
            <a:ext cx="9568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1</a:t>
            </a:r>
            <a:r>
              <a:rPr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、</a:t>
            </a:r>
            <a:r>
              <a:rPr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  <a:sym typeface="+mn-ea"/>
              </a:rPr>
              <a:t>对内</a:t>
            </a:r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--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袁世凯为复辟帝制做了哪些准备？</a:t>
            </a:r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174414"/>
            <a:ext cx="6075680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二、</a:t>
            </a: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袁世凯复辟帝制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准备</a:t>
            </a:r>
          </a:p>
        </p:txBody>
      </p:sp>
    </p:spTree>
    <p:extLst>
      <p:ext uri="{BB962C8B-B14F-4D97-AF65-F5344CB8AC3E}">
        <p14:creationId xmlns:p14="http://schemas.microsoft.com/office/powerpoint/2010/main" val="11646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40673" y="1726819"/>
            <a:ext cx="2240280" cy="457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zh-CN" sz="3600" dirty="0"/>
              <a:t>1</a:t>
            </a:r>
            <a:r>
              <a:rPr lang="zh-CN" altLang="en-US" sz="3600" dirty="0"/>
              <a:t>、背景：</a:t>
            </a:r>
            <a:endParaRPr lang="en-US" altLang="zh-CN" sz="3600" dirty="0"/>
          </a:p>
          <a:p>
            <a:pPr>
              <a:lnSpc>
                <a:spcPts val="7000"/>
              </a:lnSpc>
            </a:pPr>
            <a:r>
              <a:rPr lang="en-US" altLang="zh-CN" sz="3600" dirty="0"/>
              <a:t>2</a:t>
            </a:r>
            <a:r>
              <a:rPr lang="zh-CN" altLang="en-US" sz="3600" dirty="0"/>
              <a:t>、时间：</a:t>
            </a:r>
            <a:endParaRPr lang="en-US" altLang="zh-CN" sz="3600" dirty="0"/>
          </a:p>
          <a:p>
            <a:pPr>
              <a:lnSpc>
                <a:spcPts val="7000"/>
              </a:lnSpc>
            </a:pPr>
            <a:r>
              <a:rPr lang="en-US" altLang="zh-CN" sz="3600" dirty="0"/>
              <a:t>3</a:t>
            </a:r>
            <a:r>
              <a:rPr lang="zh-CN" altLang="en-US" sz="3600" dirty="0"/>
              <a:t>、国都：             </a:t>
            </a:r>
            <a:endParaRPr lang="en-US" altLang="zh-CN" sz="3600" dirty="0"/>
          </a:p>
          <a:p>
            <a:pPr>
              <a:lnSpc>
                <a:spcPts val="7000"/>
              </a:lnSpc>
            </a:pPr>
            <a:r>
              <a:rPr lang="en-US" altLang="zh-CN" sz="3600" dirty="0"/>
              <a:t>4</a:t>
            </a:r>
            <a:r>
              <a:rPr lang="zh-CN" altLang="en-US" sz="3600" dirty="0"/>
              <a:t>、内容：</a:t>
            </a:r>
            <a:endParaRPr lang="en-US" altLang="zh-CN" sz="3600" dirty="0"/>
          </a:p>
          <a:p>
            <a:pPr>
              <a:lnSpc>
                <a:spcPts val="7000"/>
              </a:lnSpc>
            </a:pPr>
            <a:r>
              <a:rPr lang="en-US" altLang="zh-CN" sz="3600" dirty="0"/>
              <a:t>5</a:t>
            </a:r>
            <a:r>
              <a:rPr lang="zh-CN" altLang="en-US" sz="3600" dirty="0"/>
              <a:t>、意义：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15680" y="2871630"/>
            <a:ext cx="2114550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1912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日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322292" y="3702529"/>
            <a:ext cx="825500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南京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340104" y="4349576"/>
            <a:ext cx="5966460" cy="8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临时大总统（</a:t>
            </a:r>
            <a:r>
              <a:rPr lang="zh-CN" altLang="en-US" sz="252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孙中山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）副总统（</a:t>
            </a:r>
            <a:r>
              <a:rPr lang="zh-CN" altLang="en-US" sz="252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黎元洪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252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采用公历纪年（</a:t>
            </a:r>
            <a:r>
              <a:rPr lang="en-US" altLang="zh-CN" sz="252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1912</a:t>
            </a:r>
            <a:r>
              <a:rPr lang="zh-CN" altLang="en-US" sz="252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年为民国元年</a:t>
            </a:r>
            <a:r>
              <a:rPr lang="zh-CN" altLang="en-US" sz="252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340104" y="5365121"/>
            <a:ext cx="6356429" cy="8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2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南京临时政府的成立是孙中山领导资产</a:t>
            </a:r>
            <a:endParaRPr lang="en-US" altLang="zh-CN" sz="252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52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阶级民主革命的重要成果。</a:t>
            </a:r>
          </a:p>
        </p:txBody>
      </p:sp>
      <p:sp>
        <p:nvSpPr>
          <p:cNvPr id="7" name="矩形 6"/>
          <p:cNvSpPr/>
          <p:nvPr/>
        </p:nvSpPr>
        <p:spPr>
          <a:xfrm>
            <a:off x="3241040" y="1886585"/>
            <a:ext cx="59524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noProof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武昌起义胜利后，各省纷纷独立，革命形势发展要求有一个统一的中央政府。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113478" y="245878"/>
            <a:ext cx="2126506" cy="3237410"/>
            <a:chOff x="904" y="5705"/>
            <a:chExt cx="3825" cy="5289"/>
          </a:xfrm>
        </p:grpSpPr>
        <p:grpSp>
          <p:nvGrpSpPr>
            <p:cNvPr id="14" name="组合 13"/>
            <p:cNvGrpSpPr/>
            <p:nvPr/>
          </p:nvGrpSpPr>
          <p:grpSpPr>
            <a:xfrm>
              <a:off x="904" y="5705"/>
              <a:ext cx="3825" cy="5289"/>
              <a:chOff x="428596" y="1857364"/>
              <a:chExt cx="2786083" cy="3852879"/>
            </a:xfrm>
          </p:grpSpPr>
          <p:pic>
            <p:nvPicPr>
              <p:cNvPr id="16" name="Picture 4" descr="https://timgsa.baidu.com/timg?image&amp;quality=80&amp;size=b9999_10000&amp;sec=1506440388958&amp;di=16ffc8f13d8729af9a76ff6de5eb4875&amp;imgtype=0&amp;src=http%3A%2F%2Fp1.qhimg.com%2Ft01ff5ef902ef1a32d4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8596" y="1928802"/>
                <a:ext cx="2714644" cy="3781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TextBox 31"/>
              <p:cNvSpPr txBox="1"/>
              <p:nvPr/>
            </p:nvSpPr>
            <p:spPr>
              <a:xfrm>
                <a:off x="2514171" y="1857364"/>
                <a:ext cx="700508" cy="309905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285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大总统孙中山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49" y="5803"/>
              <a:ext cx="882" cy="16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</a:rPr>
                <a:t>孙中山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113478" y="3634737"/>
            <a:ext cx="2225460" cy="2865605"/>
            <a:chOff x="4997" y="5705"/>
            <a:chExt cx="4163" cy="5193"/>
          </a:xfrm>
        </p:grpSpPr>
        <p:pic>
          <p:nvPicPr>
            <p:cNvPr id="19" name="图片 18" descr="liyuanhong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" y="5705"/>
              <a:ext cx="4163" cy="5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文本框 19"/>
            <p:cNvSpPr txBox="1"/>
            <p:nvPr/>
          </p:nvSpPr>
          <p:spPr>
            <a:xfrm>
              <a:off x="8134" y="5803"/>
              <a:ext cx="917" cy="16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</a:rPr>
                <a:t>黎元洪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407781" y="621653"/>
            <a:ext cx="5957510" cy="685195"/>
            <a:chOff x="922" y="934"/>
            <a:chExt cx="9851" cy="1133"/>
          </a:xfrm>
        </p:grpSpPr>
        <p:grpSp>
          <p:nvGrpSpPr>
            <p:cNvPr id="22" name="Group 2"/>
            <p:cNvGrpSpPr/>
            <p:nvPr/>
          </p:nvGrpSpPr>
          <p:grpSpPr>
            <a:xfrm>
              <a:off x="963" y="934"/>
              <a:ext cx="9810" cy="1133"/>
              <a:chOff x="-866448" y="-535275"/>
              <a:chExt cx="6228000" cy="719137"/>
            </a:xfrm>
          </p:grpSpPr>
          <p:sp>
            <p:nvSpPr>
              <p:cNvPr id="24" name="AutoShape 3"/>
              <p:cNvSpPr/>
              <p:nvPr/>
            </p:nvSpPr>
            <p:spPr>
              <a:xfrm>
                <a:off x="-866448" y="-535275"/>
                <a:ext cx="6226175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44492"/>
                  </a:gs>
                  <a:gs pos="100000">
                    <a:srgbClr val="012A5B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ctr"/>
              <a:lstStyle/>
              <a:p>
                <a:pPr algn="l" eaLnBrk="0" hangingPunct="0"/>
                <a:endParaRPr lang="zh-CN" altLang="zh-CN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AutoShape 3"/>
              <p:cNvSpPr/>
              <p:nvPr/>
            </p:nvSpPr>
            <p:spPr>
              <a:xfrm>
                <a:off x="-866448" y="-441800"/>
                <a:ext cx="6228000" cy="541337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F2"/>
                  </a:gs>
                  <a:gs pos="100000">
                    <a:srgbClr val="BFBFBF"/>
                  </a:gs>
                </a:gsLst>
                <a:lin ang="5400000" scaled="1"/>
                <a:tileRect/>
              </a:gradFill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l" eaLnBrk="0" hangingPunct="0"/>
                <a:endParaRPr lang="zh-CN" altLang="zh-CN" sz="1905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23" name="Rectangle 13"/>
            <p:cNvSpPr/>
            <p:nvPr/>
          </p:nvSpPr>
          <p:spPr>
            <a:xfrm>
              <a:off x="922" y="1072"/>
              <a:ext cx="845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一、中华民国的建立</a:t>
              </a:r>
              <a:endParaRPr lang="zh-CN" altLang="zh-CN" sz="30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200" y="836761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12233" y="1265767"/>
            <a:ext cx="229108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2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、对外：</a:t>
            </a:r>
            <a:endParaRPr lang="zh-CN" altLang="en-US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9475" y="2495241"/>
            <a:ext cx="2757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主要内容：</a:t>
            </a:r>
          </a:p>
        </p:txBody>
      </p:sp>
      <p:sp>
        <p:nvSpPr>
          <p:cNvPr id="12" name="矩形 11"/>
          <p:cNvSpPr/>
          <p:nvPr/>
        </p:nvSpPr>
        <p:spPr>
          <a:xfrm>
            <a:off x="2965028" y="2409614"/>
            <a:ext cx="8868833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67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①承认日本继承德国在山东的一切特权；</a:t>
            </a:r>
          </a:p>
          <a:p>
            <a:pPr>
              <a:lnSpc>
                <a:spcPts val="4667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②进一步扩大日本在南满和蒙古的权益；</a:t>
            </a:r>
          </a:p>
          <a:p>
            <a:pPr>
              <a:lnSpc>
                <a:spcPts val="4667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③规定中国沿海港湾、岛屿不得租借或割让他国；</a:t>
            </a:r>
          </a:p>
          <a:p>
            <a:pPr>
              <a:lnSpc>
                <a:spcPts val="4667"/>
              </a:lnSpc>
            </a:pPr>
            <a:r>
              <a:rPr lang="zh-CN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中宋" panose="02010600040101010101" pitchFamily="2" charset="-122"/>
              </a:rPr>
              <a:t>④聘用日本人为顾问等</a:t>
            </a:r>
          </a:p>
        </p:txBody>
      </p:sp>
      <p:sp>
        <p:nvSpPr>
          <p:cNvPr id="2" name="Rectangle 49"/>
          <p:cNvSpPr>
            <a:spLocks noChangeArrowheads="1"/>
          </p:cNvSpPr>
          <p:nvPr/>
        </p:nvSpPr>
        <p:spPr bwMode="auto">
          <a:xfrm>
            <a:off x="269240" y="174414"/>
            <a:ext cx="6075680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二、</a:t>
            </a: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袁世凯复辟帝制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准备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4241" y="5560907"/>
            <a:ext cx="9903460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以牺牲国家主权，民族利益为前提，换取日本的支持；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87981" y="1122680"/>
            <a:ext cx="720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auto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  </a:t>
            </a:r>
            <a:r>
              <a:rPr lang="en-US" altLang="zh-C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1915</a:t>
            </a: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年袁世凯与日本签订出卖中国权益的“二十一条”。</a:t>
            </a:r>
          </a:p>
        </p:txBody>
      </p:sp>
    </p:spTree>
    <p:extLst>
      <p:ext uri="{BB962C8B-B14F-4D97-AF65-F5344CB8AC3E}">
        <p14:creationId xmlns:p14="http://schemas.microsoft.com/office/powerpoint/2010/main" val="32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AutoShape 5" descr="9k="/>
          <p:cNvSpPr>
            <a:spLocks noChangeAspect="1" noChangeArrowheads="1"/>
          </p:cNvSpPr>
          <p:nvPr/>
        </p:nvSpPr>
        <p:spPr bwMode="auto">
          <a:xfrm>
            <a:off x="5810201" y="2896108"/>
            <a:ext cx="276273" cy="2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1800"/>
          </a:p>
        </p:txBody>
      </p:sp>
      <p:sp>
        <p:nvSpPr>
          <p:cNvPr id="11268" name="AutoShape 7" descr="9k="/>
          <p:cNvSpPr>
            <a:spLocks noChangeAspect="1" noChangeArrowheads="1"/>
          </p:cNvSpPr>
          <p:nvPr/>
        </p:nvSpPr>
        <p:spPr bwMode="auto">
          <a:xfrm>
            <a:off x="5810201" y="2896108"/>
            <a:ext cx="276273" cy="2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1800"/>
          </a:p>
        </p:txBody>
      </p:sp>
      <p:pic>
        <p:nvPicPr>
          <p:cNvPr id="11269" name="Picture 13" descr="u=2474269383,3162121897&amp;fm=26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4158" y="2148675"/>
            <a:ext cx="4616159" cy="43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4" descr="u=1973031367,3352381805&amp;fm=26&amp;g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9140" y="2065867"/>
            <a:ext cx="3567853" cy="415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 Box 15"/>
          <p:cNvSpPr txBox="1">
            <a:spLocks noChangeArrowheads="1"/>
          </p:cNvSpPr>
          <p:nvPr/>
        </p:nvSpPr>
        <p:spPr bwMode="auto">
          <a:xfrm>
            <a:off x="1839945" y="2637373"/>
            <a:ext cx="8505271" cy="280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zh-CN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1915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12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月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12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日，袁世凯建立了</a:t>
            </a:r>
            <a:r>
              <a:rPr lang="zh-CN" alt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中华帝国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，袁世凯下令以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1916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年为“中华帝国</a:t>
            </a:r>
            <a:r>
              <a:rPr lang="zh-CN" alt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洪宪元年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”，准备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1916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月</a:t>
            </a: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日举行登基大典。</a:t>
            </a:r>
          </a:p>
        </p:txBody>
      </p:sp>
      <p:pic>
        <p:nvPicPr>
          <p:cNvPr id="12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33" y="242401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816187" y="1178560"/>
            <a:ext cx="4153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、袁世凯称帝</a:t>
            </a:r>
          </a:p>
        </p:txBody>
      </p:sp>
      <p:sp>
        <p:nvSpPr>
          <p:cNvPr id="2" name="Rectangle 49"/>
          <p:cNvSpPr>
            <a:spLocks noChangeArrowheads="1"/>
          </p:cNvSpPr>
          <p:nvPr/>
        </p:nvSpPr>
        <p:spPr bwMode="auto">
          <a:xfrm>
            <a:off x="269240" y="174414"/>
            <a:ext cx="6075680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二、</a:t>
            </a: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袁世凯复辟帝制</a:t>
            </a:r>
            <a:r>
              <a:rPr lang="en-US" altLang="zh-CN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--</a:t>
            </a:r>
            <a:r>
              <a:rPr lang="zh-CN" altLang="en-US" sz="3733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隶书" pitchFamily="49" charset="-122"/>
                <a:sym typeface="+mn-ea"/>
              </a:rPr>
              <a:t>称帝</a:t>
            </a:r>
          </a:p>
        </p:txBody>
      </p:sp>
    </p:spTree>
    <p:extLst>
      <p:ext uri="{BB962C8B-B14F-4D97-AF65-F5344CB8AC3E}">
        <p14:creationId xmlns:p14="http://schemas.microsoft.com/office/powerpoint/2010/main" val="33492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矩形 7174"/>
          <p:cNvSpPr>
            <a:spLocks noChangeArrowheads="1"/>
          </p:cNvSpPr>
          <p:nvPr/>
        </p:nvSpPr>
        <p:spPr bwMode="auto">
          <a:xfrm>
            <a:off x="577578" y="1431974"/>
            <a:ext cx="2373455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CC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1.</a:t>
            </a:r>
            <a:r>
              <a:rPr lang="zh-CN" altLang="en-US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准备</a:t>
            </a: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:</a:t>
            </a:r>
            <a:endParaRPr lang="zh-CN" altLang="en-US" sz="3733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5126" name="矩形 7178"/>
          <p:cNvSpPr>
            <a:spLocks noChangeArrowheads="1"/>
          </p:cNvSpPr>
          <p:nvPr/>
        </p:nvSpPr>
        <p:spPr bwMode="auto">
          <a:xfrm>
            <a:off x="2950634" y="1256454"/>
            <a:ext cx="8571653" cy="177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zh-CN" alt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孙中山发表</a:t>
            </a:r>
            <a:r>
              <a:rPr lang="en-US" altLang="zh-CN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讨袁宣言</a:t>
            </a:r>
            <a:r>
              <a:rPr lang="en-US" altLang="zh-CN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；号召爱国豪杰共同奋起，维护共和制度。</a:t>
            </a:r>
            <a:r>
              <a:rPr lang="zh-CN" altLang="en-US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梁启超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蔡锷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离京，前往南方筹划讨伐袁世凯事宜。</a:t>
            </a:r>
          </a:p>
        </p:txBody>
      </p:sp>
      <p:sp>
        <p:nvSpPr>
          <p:cNvPr id="4" name="矩形 7174"/>
          <p:cNvSpPr>
            <a:spLocks noChangeArrowheads="1"/>
          </p:cNvSpPr>
          <p:nvPr/>
        </p:nvSpPr>
        <p:spPr bwMode="auto">
          <a:xfrm>
            <a:off x="441981" y="3945256"/>
            <a:ext cx="2270868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CC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2.爆发:</a:t>
            </a:r>
            <a:endParaRPr lang="zh-CN" alt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5" name="矩形 7178"/>
          <p:cNvSpPr>
            <a:spLocks noChangeArrowheads="1"/>
          </p:cNvSpPr>
          <p:nvPr/>
        </p:nvSpPr>
        <p:spPr bwMode="auto">
          <a:xfrm>
            <a:off x="2951000" y="3779309"/>
            <a:ext cx="8183864" cy="183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en-US" altLang="zh-C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1915年底，</a:t>
            </a:r>
            <a:r>
              <a:rPr lang="zh-CN" altLang="en-US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蔡锷、李烈钧、唐继尧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在云南宣告独立，组织护国军北上讨袁，</a:t>
            </a:r>
            <a:r>
              <a:rPr lang="zh-CN" altLang="en-US" sz="3467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护国战争爆发。</a:t>
            </a:r>
          </a:p>
        </p:txBody>
      </p:sp>
      <p:pic>
        <p:nvPicPr>
          <p:cNvPr id="14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67" y="109474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9"/>
          <p:cNvSpPr>
            <a:spLocks noChangeArrowheads="1"/>
          </p:cNvSpPr>
          <p:nvPr/>
        </p:nvSpPr>
        <p:spPr bwMode="auto">
          <a:xfrm>
            <a:off x="269240" y="174414"/>
            <a:ext cx="3427307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三、护国战争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5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8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07" y="1120140"/>
            <a:ext cx="2907453" cy="4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414" y="1286933"/>
            <a:ext cx="2540847" cy="41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901315" y="5955509"/>
            <a:ext cx="14042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蔡锷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357793" y="5861473"/>
            <a:ext cx="1669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李烈钧</a:t>
            </a:r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174414"/>
            <a:ext cx="3427307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三、护国战争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  <p:pic>
        <p:nvPicPr>
          <p:cNvPr id="12290" name="图片 3"/>
          <p:cNvPicPr>
            <a:picLocks noChangeAspect="1" noChangeArrowheads="1"/>
          </p:cNvPicPr>
          <p:nvPr/>
        </p:nvPicPr>
        <p:blipFill>
          <a:blip r:embed="rId4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9861" y="376767"/>
            <a:ext cx="5505873" cy="569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39381" y="6174741"/>
            <a:ext cx="337566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>
                <a:latin typeface="华文中宋" pitchFamily="2" charset="-122"/>
                <a:ea typeface="华文中宋" pitchFamily="2" charset="-122"/>
              </a:rPr>
              <a:t>护国战争形式示意图</a:t>
            </a:r>
          </a:p>
        </p:txBody>
      </p:sp>
    </p:spTree>
    <p:extLst>
      <p:ext uri="{BB962C8B-B14F-4D97-AF65-F5344CB8AC3E}">
        <p14:creationId xmlns:p14="http://schemas.microsoft.com/office/powerpoint/2010/main" val="369884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7174"/>
          <p:cNvSpPr>
            <a:spLocks noChangeArrowheads="1"/>
          </p:cNvSpPr>
          <p:nvPr/>
        </p:nvSpPr>
        <p:spPr bwMode="auto">
          <a:xfrm>
            <a:off x="448146" y="1397995"/>
            <a:ext cx="2340409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CC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3.</a:t>
            </a:r>
            <a:r>
              <a:rPr lang="zh-CN" altLang="en-US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经过</a:t>
            </a: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:</a:t>
            </a:r>
            <a:endParaRPr lang="zh-CN" altLang="en-US" sz="3733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7" name="矩形 7178"/>
          <p:cNvSpPr>
            <a:spLocks noChangeArrowheads="1"/>
          </p:cNvSpPr>
          <p:nvPr/>
        </p:nvSpPr>
        <p:spPr bwMode="auto">
          <a:xfrm>
            <a:off x="2975187" y="1122680"/>
            <a:ext cx="7840133" cy="115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en-US" altLang="zh-CN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北洋军队人心涣散，节节败退，不少省份宣布独立，脱离袁世凯政府。</a:t>
            </a:r>
          </a:p>
        </p:txBody>
      </p:sp>
      <p:sp>
        <p:nvSpPr>
          <p:cNvPr id="8" name="矩形 7174"/>
          <p:cNvSpPr>
            <a:spLocks noChangeArrowheads="1"/>
          </p:cNvSpPr>
          <p:nvPr/>
        </p:nvSpPr>
        <p:spPr bwMode="auto">
          <a:xfrm>
            <a:off x="534370" y="2749830"/>
            <a:ext cx="2340409" cy="6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CC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4.</a:t>
            </a:r>
            <a:r>
              <a:rPr lang="zh-CN" altLang="en-US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结果</a:t>
            </a:r>
            <a:r>
              <a:rPr lang="en-US" altLang="zh-CN" sz="3733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:</a:t>
            </a:r>
            <a:endParaRPr lang="zh-CN" altLang="en-US" sz="3733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9" name="矩形 7178"/>
          <p:cNvSpPr>
            <a:spLocks noChangeArrowheads="1"/>
          </p:cNvSpPr>
          <p:nvPr/>
        </p:nvSpPr>
        <p:spPr bwMode="auto">
          <a:xfrm>
            <a:off x="3095413" y="2682240"/>
            <a:ext cx="7599680" cy="115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</a:pPr>
            <a:r>
              <a:rPr lang="en-US" altLang="zh-CN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1916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月，袁世凯被迫宣布</a:t>
            </a:r>
            <a:r>
              <a:rPr lang="zh-CN" altLang="en-US" sz="3467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取消帝制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3467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月在绝望中死去。护国战争结束。</a:t>
            </a:r>
          </a:p>
        </p:txBody>
      </p:sp>
      <p:pic>
        <p:nvPicPr>
          <p:cNvPr id="14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7" y="174667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174414"/>
            <a:ext cx="3427307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三、护国战争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1467" y="3870961"/>
            <a:ext cx="8567420" cy="6667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733">
                <a:latin typeface="黑体" pitchFamily="2" charset="-122"/>
                <a:ea typeface="黑体" pitchFamily="2" charset="-122"/>
              </a:rPr>
              <a:t>讨论：袁世凯复辟帝制为什么会失败？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653" y="4643121"/>
            <a:ext cx="11211560" cy="1900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ts val="4667"/>
              </a:lnSpc>
            </a:pPr>
            <a:r>
              <a:rPr lang="en-US" altLang="zh-CN" sz="3733">
                <a:solidFill>
                  <a:schemeClr val="bg1"/>
                </a:solidFill>
              </a:rPr>
              <a:t> </a:t>
            </a:r>
            <a:r>
              <a:rPr lang="en-US" altLang="zh-CN" sz="2667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</a:rPr>
              <a:t>●</a:t>
            </a:r>
            <a:r>
              <a:rPr lang="zh-CN" altLang="en-US" sz="3200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</a:rPr>
              <a:t>辛亥革命后，民主共和思想深入人心，</a:t>
            </a:r>
            <a:r>
              <a:rPr lang="zh-CN" altLang="en-US" sz="3200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人民反对专制统治。袁世凯倒行逆施，出卖国家和民族利益，引起全国人民不满。</a:t>
            </a:r>
            <a:endParaRPr lang="zh-CN" altLang="en-US" sz="3200">
              <a:solidFill>
                <a:srgbClr val="0000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ts val="4667"/>
              </a:lnSpc>
            </a:pPr>
            <a:r>
              <a:rPr lang="en-US" altLang="zh-CN" sz="2667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sym typeface="+mn-ea"/>
              </a:rPr>
              <a:t> ●</a:t>
            </a:r>
            <a:r>
              <a:rPr lang="zh-CN" altLang="en-US" sz="3200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资产阶级革命派的不懈斗争。</a:t>
            </a:r>
            <a:endParaRPr lang="en-US" altLang="zh-CN" sz="3200">
              <a:solidFill>
                <a:srgbClr val="0000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itchFamily="2" charset="-122"/>
              <a:ea typeface="华文中宋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3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0" presetClass="entr" presetSubtype="0" fill="hold" grpId="0" nodeType="click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42" name="Group 34"/>
          <p:cNvGraphicFramePr>
            <a:graphicFrameLocks noGrp="1"/>
          </p:cNvGraphicFramePr>
          <p:nvPr/>
        </p:nvGraphicFramePr>
        <p:xfrm>
          <a:off x="499534" y="1408007"/>
          <a:ext cx="11400367" cy="5055499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84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5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0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</a:rPr>
                        <a:t>名称</a:t>
                      </a: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zh-CN" altLang="en-US" sz="3200" b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  <a:sym typeface="+mn-ea"/>
                        </a:rPr>
                        <a:t>军阀派系</a:t>
                      </a:r>
                      <a:endParaRPr kumimoji="0" lang="zh-CN" altLang="en-US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2" charset="-122"/>
                        <a:ea typeface="黑体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0" lang="zh-CN" altLang="en-US" sz="3200" b="1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</a:rPr>
                        <a:t>控制区域</a:t>
                      </a:r>
                      <a:endParaRPr kumimoji="0" lang="zh-CN" altLang="en-US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647">
                <a:tc rowSpan="3">
                  <a:txBody>
                    <a:bodyPr/>
                    <a:lstStyle/>
                    <a:p>
                      <a:pPr marL="0" marR="0" lvl="0" indent="0" algn="ctr" defTabSz="914400" rtl="0" fontAlgn="base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ctr" defTabSz="914400" rtl="0" fontAlgn="base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ctr" defTabSz="914400" rtl="0" fontAlgn="base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</a:rPr>
                        <a:t>北洋军阀</a:t>
                      </a: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94" marR="68594" marT="34295" marB="34295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94" marR="68594" marT="34295" marB="34295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5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  <a:sym typeface="+mn-ea"/>
                        </a:rPr>
                        <a:t>地方</a:t>
                      </a:r>
                      <a:r>
                        <a:rPr kumimoji="0" lang="zh-CN" altLang="zh-CN" sz="3200" b="1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华文中宋" pitchFamily="2" charset="-122"/>
                          <a:ea typeface="华文中宋" pitchFamily="2" charset="-122"/>
                          <a:sym typeface="+mn-ea"/>
                        </a:rPr>
                        <a:t>  </a:t>
                      </a:r>
                      <a:r>
                        <a:rPr kumimoji="0" lang="zh-CN" altLang="en-US" sz="3200" b="1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2" charset="-122"/>
                          <a:ea typeface="黑体" pitchFamily="2" charset="-122"/>
                          <a:sym typeface="+mn-ea"/>
                        </a:rPr>
                        <a:t>军阀</a:t>
                      </a:r>
                      <a:endParaRPr kumimoji="0" lang="zh-CN" altLang="zh-CN" sz="3200" b="1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5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94" marR="68594" marT="34295" marB="34295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  <a:sym typeface="+mn-ea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fontAlgn="base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kumimoji="0" lang="zh-CN" altLang="zh-CN" sz="2900" b="1" i="0" u="none" strike="noStrike" cap="none" normalizeH="0" baseline="0" smtClean="0"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59" marR="91459" marT="45727" marB="45727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87" y="174667"/>
            <a:ext cx="9145600" cy="9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59489" y="304953"/>
            <a:ext cx="4123245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、北洋军阀的分裂</a:t>
            </a:r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96521"/>
            <a:ext cx="3427307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四、军阀割据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49027" y="2325794"/>
            <a:ext cx="4724370" cy="5436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zh-CN" sz="2933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直系</a:t>
            </a:r>
            <a:r>
              <a:rPr lang="zh-CN" altLang="zh-CN" sz="293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（冯国璋、曹锟为首）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49027" y="4449234"/>
            <a:ext cx="3589444" cy="5436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933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奉系</a:t>
            </a:r>
            <a:r>
              <a:rPr lang="zh-CN" altLang="zh-CN" sz="293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（张作霖为首）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949027" y="3255433"/>
            <a:ext cx="358944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r>
              <a:rPr lang="zh-CN" altLang="zh-CN" sz="2933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皖系</a:t>
            </a:r>
            <a:r>
              <a:rPr lang="zh-CN" altLang="zh-CN" sz="293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（段祺瑞为首）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949027" y="5066453"/>
            <a:ext cx="358944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r>
              <a:rPr lang="zh-CN" altLang="zh-CN" sz="2933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滇系</a:t>
            </a:r>
            <a:r>
              <a:rPr lang="zh-CN" altLang="zh-CN" sz="293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（唐继尧为首）</a:t>
            </a:r>
            <a:endParaRPr lang="zh-CN" altLang="en-US" sz="2933"/>
          </a:p>
        </p:txBody>
      </p:sp>
      <p:sp>
        <p:nvSpPr>
          <p:cNvPr id="9" name="文本框 8"/>
          <p:cNvSpPr txBox="1"/>
          <p:nvPr/>
        </p:nvSpPr>
        <p:spPr>
          <a:xfrm>
            <a:off x="1949027" y="5870787"/>
            <a:ext cx="3589444" cy="5436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2933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桂系</a:t>
            </a:r>
            <a:r>
              <a:rPr lang="zh-CN" altLang="zh-CN" sz="293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（陆荣廷为首）</a:t>
            </a:r>
            <a:endParaRPr lang="zh-CN" altLang="en-US" sz="2933"/>
          </a:p>
        </p:txBody>
      </p:sp>
      <p:sp>
        <p:nvSpPr>
          <p:cNvPr id="10" name="文本框 9"/>
          <p:cNvSpPr txBox="1"/>
          <p:nvPr/>
        </p:nvSpPr>
        <p:spPr>
          <a:xfrm>
            <a:off x="6935047" y="2161540"/>
            <a:ext cx="430117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控制</a:t>
            </a:r>
            <a:r>
              <a:rPr lang="zh-CN" altLang="zh-CN" sz="266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江苏、江西、湖北</a:t>
            </a: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等省</a:t>
            </a:r>
            <a:endParaRPr lang="zh-CN" altLang="en-US" sz="2667"/>
          </a:p>
        </p:txBody>
      </p:sp>
      <p:sp>
        <p:nvSpPr>
          <p:cNvPr id="11" name="文本框 10"/>
          <p:cNvSpPr txBox="1"/>
          <p:nvPr/>
        </p:nvSpPr>
        <p:spPr>
          <a:xfrm>
            <a:off x="6837680" y="2898987"/>
            <a:ext cx="451273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掌握着</a:t>
            </a:r>
            <a:r>
              <a:rPr lang="zh-CN" altLang="zh-CN" sz="266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北京政府</a:t>
            </a: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，控制着安徽、浙江、山东、福建等省</a:t>
            </a:r>
            <a:endParaRPr lang="zh-CN" altLang="en-US" sz="2667"/>
          </a:p>
        </p:txBody>
      </p:sp>
      <p:sp>
        <p:nvSpPr>
          <p:cNvPr id="12" name="文本框 11"/>
          <p:cNvSpPr txBox="1"/>
          <p:nvPr/>
        </p:nvSpPr>
        <p:spPr>
          <a:xfrm>
            <a:off x="7337213" y="4329007"/>
            <a:ext cx="2242922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lnSpc>
                <a:spcPts val="4800"/>
              </a:lnSpc>
              <a:spcBef>
                <a:spcPct val="0"/>
              </a:spcBef>
              <a:buClr>
                <a:schemeClr val="accent1"/>
              </a:buClr>
              <a:buSzPct val="65000"/>
              <a:buFont typeface="Wingdings" pitchFamily="2" charset="2"/>
            </a:pP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控制</a:t>
            </a:r>
            <a:r>
              <a:rPr lang="zh-CN" altLang="zh-CN" sz="266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东北</a:t>
            </a: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地区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20561" y="5066453"/>
            <a:ext cx="292900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buClr>
                <a:schemeClr val="accent1"/>
              </a:buClr>
              <a:buSzPct val="65000"/>
            </a:pP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控制着</a:t>
            </a:r>
            <a:r>
              <a:rPr lang="zh-CN" altLang="zh-CN" sz="266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云南、贵州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20561" y="5788660"/>
            <a:ext cx="292900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1219170" fontAlgn="base">
              <a:lnSpc>
                <a:spcPts val="4800"/>
              </a:lnSpc>
              <a:spcBef>
                <a:spcPct val="0"/>
              </a:spcBef>
              <a:buClr>
                <a:schemeClr val="accent1"/>
              </a:buClr>
              <a:buSzPct val="65000"/>
            </a:pPr>
            <a:r>
              <a:rPr lang="zh-CN" altLang="zh-CN" sz="2667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控制着</a:t>
            </a:r>
            <a:r>
              <a:rPr lang="zh-CN" altLang="zh-CN" sz="2667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广东、广西</a:t>
            </a:r>
          </a:p>
        </p:txBody>
      </p:sp>
    </p:spTree>
    <p:extLst>
      <p:ext uri="{BB962C8B-B14F-4D97-AF65-F5344CB8AC3E}">
        <p14:creationId xmlns:p14="http://schemas.microsoft.com/office/powerpoint/2010/main" val="281805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段祺瑞（1865—1936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8780" y="1270847"/>
            <a:ext cx="3241040" cy="3744807"/>
          </a:xfrm>
          <a:prstGeom prst="rect">
            <a:avLst/>
          </a:prstGeom>
          <a:noFill/>
          <a:ln w="76200" cmpd="tri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4293447" y="5194300"/>
            <a:ext cx="3070860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4667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段祺瑞  </a:t>
            </a:r>
          </a:p>
          <a:p>
            <a:pPr algn="ctr">
              <a:lnSpc>
                <a:spcPts val="4667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1865—1936年</a:t>
            </a:r>
          </a:p>
        </p:txBody>
      </p:sp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494" y="1105747"/>
            <a:ext cx="2987887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533401" y="5105053"/>
            <a:ext cx="3313007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ts val="4667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冯国璋</a:t>
            </a:r>
          </a:p>
          <a:p>
            <a:pPr algn="ctr">
              <a:lnSpc>
                <a:spcPts val="4667"/>
              </a:lnSpc>
            </a:pPr>
            <a:r>
              <a:rPr lang="en-US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1859—1919年</a:t>
            </a:r>
            <a:endParaRPr lang="zh-CN" altLang="en-US" sz="3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8387189" y="5271861"/>
            <a:ext cx="2749823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ts val="4667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张作霖     </a:t>
            </a:r>
          </a:p>
          <a:p>
            <a:pPr algn="ctr">
              <a:lnSpc>
                <a:spcPts val="4667"/>
              </a:lnSpc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1875.3—1928.</a:t>
            </a:r>
          </a:p>
        </p:txBody>
      </p:sp>
      <p:pic>
        <p:nvPicPr>
          <p:cNvPr id="51210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4473" y="1231054"/>
            <a:ext cx="2975187" cy="3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99447" y="534247"/>
            <a:ext cx="100860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200" b="1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直系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08507" y="491914"/>
            <a:ext cx="100860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200" b="1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皖系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60561" y="491914"/>
            <a:ext cx="100860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200" b="1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奉系</a:t>
            </a:r>
          </a:p>
        </p:txBody>
      </p:sp>
    </p:spTree>
    <p:extLst>
      <p:ext uri="{BB962C8B-B14F-4D97-AF65-F5344CB8AC3E}">
        <p14:creationId xmlns:p14="http://schemas.microsoft.com/office/powerpoint/2010/main" val="32236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317813" y="6094362"/>
            <a:ext cx="40431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陆荣廷（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1856-1928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年）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994" y="1239521"/>
            <a:ext cx="3763433" cy="4665980"/>
          </a:xfrm>
          <a:prstGeom prst="rect">
            <a:avLst/>
          </a:prstGeom>
          <a:noFill/>
          <a:ln w="76200" cmpd="tri">
            <a:solidFill>
              <a:srgbClr val="FFFF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8" descr="唐继尧（１８８３——１９２７年），云南会泽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0127" y="1334348"/>
            <a:ext cx="3597487" cy="4469553"/>
          </a:xfrm>
          <a:prstGeom prst="rect">
            <a:avLst/>
          </a:prstGeom>
          <a:noFill/>
          <a:ln w="76200" cmpd="tri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456427" y="6094362"/>
            <a:ext cx="4004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唐继尧（</a:t>
            </a:r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1883--1927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年）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7074" y="430954"/>
            <a:ext cx="100860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200" b="1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滇系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04767" y="430954"/>
            <a:ext cx="100860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3200" b="1"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itchFamily="2" charset="-122"/>
                <a:ea typeface="华文中宋" pitchFamily="2" charset="-122"/>
                <a:sym typeface="+mn-ea"/>
              </a:rPr>
              <a:t>桂系</a:t>
            </a:r>
            <a:endParaRPr lang="zh-CN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itchFamily="2" charset="-122"/>
              <a:ea typeface="华文中宋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6" name="Rectangle 48"/>
          <p:cNvSpPr>
            <a:spLocks noChangeArrowheads="1"/>
          </p:cNvSpPr>
          <p:nvPr/>
        </p:nvSpPr>
        <p:spPr bwMode="auto">
          <a:xfrm>
            <a:off x="1953261" y="1329267"/>
            <a:ext cx="4820073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4667"/>
              </a:lnSpc>
            </a:pPr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它们为争夺北京中央政权和各省地盘展开激烈角逐。</a:t>
            </a:r>
            <a:endParaRPr lang="zh-CN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3057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3000" y="462281"/>
            <a:ext cx="4431453" cy="470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69240" y="174414"/>
            <a:ext cx="3427307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四、军阀割据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240" y="1639993"/>
            <a:ext cx="1518920" cy="666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目的：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9240" y="3081020"/>
            <a:ext cx="1518920" cy="666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手段：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9240" y="4472940"/>
            <a:ext cx="1518920" cy="666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影响：</a:t>
            </a:r>
          </a:p>
        </p:txBody>
      </p:sp>
      <p:sp>
        <p:nvSpPr>
          <p:cNvPr id="11" name="矩形 10"/>
          <p:cNvSpPr/>
          <p:nvPr/>
        </p:nvSpPr>
        <p:spPr>
          <a:xfrm>
            <a:off x="3760894" y="228601"/>
            <a:ext cx="344339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3733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、军阀纷争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2647" y="3163147"/>
            <a:ext cx="59522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出卖国家利益，依附帝国主义；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88160" y="4268047"/>
            <a:ext cx="515112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sym typeface="+mn-ea"/>
              </a:rPr>
              <a:t>大小军阀连年混战，中国陷入军阀割据纷争的动乱之中。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345441" y="5472007"/>
            <a:ext cx="11298767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</a:t>
            </a:r>
            <a:r>
              <a:rPr lang="zh-CN" altLang="en-US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统治特点：政局动荡、内战频繁、经济凋敝、民不聊生</a:t>
            </a:r>
            <a:r>
              <a:rPr lang="zh-CN" altLang="en-US" sz="2800">
                <a:sym typeface="+mn-ea"/>
              </a:rPr>
              <a:t>。</a:t>
            </a:r>
            <a:r>
              <a:rPr lang="zh-CN" altLang="en-US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是中国近代史上最黑暗最反动的时期。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8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56" grpId="0"/>
      <p:bldP spid="6" grpId="0"/>
      <p:bldP spid="10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61" name="Group 21"/>
          <p:cNvGraphicFramePr>
            <a:graphicFrameLocks noGrp="1"/>
          </p:cNvGraphicFramePr>
          <p:nvPr/>
        </p:nvGraphicFramePr>
        <p:xfrm>
          <a:off x="3968378" y="2676994"/>
          <a:ext cx="4254500" cy="945741"/>
        </p:xfrm>
        <a:graphic>
          <a:graphicData uri="http://schemas.openxmlformats.org/drawingml/2006/table">
            <a:tbl>
              <a:tblPr/>
              <a:tblGrid>
                <a:gridCol w="42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7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91455" marR="91455" marT="45727" marB="4572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55" marR="91455"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90" name="Rectangle 20"/>
          <p:cNvSpPr>
            <a:spLocks noChangeArrowheads="1"/>
          </p:cNvSpPr>
          <p:nvPr/>
        </p:nvSpPr>
        <p:spPr bwMode="auto">
          <a:xfrm>
            <a:off x="3968378" y="3693057"/>
            <a:ext cx="1847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buFont typeface="Arial" pitchFamily="34" charset="0"/>
              <a:buNone/>
            </a:pPr>
            <a:r>
              <a:rPr lang="en-US" altLang="zh-CN" sz="800"/>
              <a:t/>
            </a:r>
            <a:br>
              <a:rPr lang="en-US" altLang="zh-CN" sz="800"/>
            </a:br>
            <a:endParaRPr lang="en-US" altLang="zh-CN" sz="1800"/>
          </a:p>
        </p:txBody>
      </p:sp>
      <p:pic>
        <p:nvPicPr>
          <p:cNvPr id="3586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493" y="2307167"/>
            <a:ext cx="10541000" cy="258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176867" y="1098127"/>
            <a:ext cx="10485967" cy="11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3467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467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根据材料想一想，北洋军阀的割据局面对中国社会造成哪些不利影响？</a:t>
            </a: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946573" y="4895427"/>
            <a:ext cx="10596880" cy="171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en-US" altLang="zh-CN" sz="36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3467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467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农村劳动力减少，田地荒芜，影响了农村的生产发展和生活水平的提高；兵员军费大幅度增加，增加了人民的负担。</a:t>
            </a:r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237067" y="174414"/>
            <a:ext cx="3164840" cy="77200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5333"/>
              </a:lnSpc>
              <a:defRPr/>
            </a:pPr>
            <a:r>
              <a:rPr lang="zh-CN" altLang="en-US" sz="3733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ea typeface="华文中宋" pitchFamily="2" charset="-122"/>
              </a:rPr>
              <a:t>四、军阀割据</a:t>
            </a:r>
            <a:endParaRPr lang="zh-CN" altLang="en-US" sz="3733" b="1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隶书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5089309_722305291_w1280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03" y="1116960"/>
            <a:ext cx="4441555" cy="3309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1668932" y="4594844"/>
            <a:ext cx="4001105" cy="1901734"/>
            <a:chOff x="10141" y="4071"/>
            <a:chExt cx="6616" cy="5311"/>
          </a:xfrm>
        </p:grpSpPr>
        <p:grpSp>
          <p:nvGrpSpPr>
            <p:cNvPr id="9" name="组合 8"/>
            <p:cNvGrpSpPr/>
            <p:nvPr/>
          </p:nvGrpSpPr>
          <p:grpSpPr>
            <a:xfrm>
              <a:off x="10141" y="4071"/>
              <a:ext cx="6616" cy="5311"/>
              <a:chOff x="10168" y="4055"/>
              <a:chExt cx="6616" cy="5311"/>
            </a:xfrm>
          </p:grpSpPr>
          <p:sp>
            <p:nvSpPr>
              <p:cNvPr id="2050" name=" 2050"/>
              <p:cNvSpPr/>
              <p:nvPr/>
            </p:nvSpPr>
            <p:spPr bwMode="auto">
              <a:xfrm>
                <a:off x="10168" y="4055"/>
                <a:ext cx="6237" cy="5311"/>
              </a:xfrm>
              <a:custGeom>
                <a:avLst/>
                <a:gdLst>
                  <a:gd name="T0" fmla="*/ 913166 w 4940"/>
                  <a:gd name="T1" fmla="*/ 216832 h 3973"/>
                  <a:gd name="T2" fmla="*/ 832184 w 4940"/>
                  <a:gd name="T3" fmla="*/ 139667 h 3973"/>
                  <a:gd name="T4" fmla="*/ 750431 w 4940"/>
                  <a:gd name="T5" fmla="*/ 81408 h 3973"/>
                  <a:gd name="T6" fmla="*/ 668293 w 4940"/>
                  <a:gd name="T7" fmla="*/ 40897 h 3973"/>
                  <a:gd name="T8" fmla="*/ 586925 w 4940"/>
                  <a:gd name="T9" fmla="*/ 14661 h 3973"/>
                  <a:gd name="T10" fmla="*/ 506715 w 4940"/>
                  <a:gd name="T11" fmla="*/ 2315 h 3973"/>
                  <a:gd name="T12" fmla="*/ 429203 w 4940"/>
                  <a:gd name="T13" fmla="*/ 772 h 3973"/>
                  <a:gd name="T14" fmla="*/ 354777 w 4940"/>
                  <a:gd name="T15" fmla="*/ 8102 h 3973"/>
                  <a:gd name="T16" fmla="*/ 285364 w 4940"/>
                  <a:gd name="T17" fmla="*/ 22763 h 3973"/>
                  <a:gd name="T18" fmla="*/ 220965 w 4940"/>
                  <a:gd name="T19" fmla="*/ 42826 h 3973"/>
                  <a:gd name="T20" fmla="*/ 136898 w 4940"/>
                  <a:gd name="T21" fmla="*/ 77164 h 3973"/>
                  <a:gd name="T22" fmla="*/ 52060 w 4940"/>
                  <a:gd name="T23" fmla="*/ 123077 h 3973"/>
                  <a:gd name="T24" fmla="*/ 0 w 4940"/>
                  <a:gd name="T25" fmla="*/ 158573 h 3973"/>
                  <a:gd name="T26" fmla="*/ 23523 w 4940"/>
                  <a:gd name="T27" fmla="*/ 1411336 h 3973"/>
                  <a:gd name="T28" fmla="*/ 90237 w 4940"/>
                  <a:gd name="T29" fmla="*/ 1371211 h 3973"/>
                  <a:gd name="T30" fmla="*/ 191271 w 4940"/>
                  <a:gd name="T31" fmla="*/ 1323755 h 3973"/>
                  <a:gd name="T32" fmla="*/ 252200 w 4940"/>
                  <a:gd name="T33" fmla="*/ 1302149 h 3973"/>
                  <a:gd name="T34" fmla="*/ 319300 w 4940"/>
                  <a:gd name="T35" fmla="*/ 1284787 h 3973"/>
                  <a:gd name="T36" fmla="*/ 391798 w 4940"/>
                  <a:gd name="T37" fmla="*/ 1273212 h 3973"/>
                  <a:gd name="T38" fmla="*/ 467381 w 4940"/>
                  <a:gd name="T39" fmla="*/ 1270511 h 3973"/>
                  <a:gd name="T40" fmla="*/ 546434 w 4940"/>
                  <a:gd name="T41" fmla="*/ 1277070 h 3973"/>
                  <a:gd name="T42" fmla="*/ 627802 w 4940"/>
                  <a:gd name="T43" fmla="*/ 1295975 h 3973"/>
                  <a:gd name="T44" fmla="*/ 709555 w 4940"/>
                  <a:gd name="T45" fmla="*/ 1329156 h 3973"/>
                  <a:gd name="T46" fmla="*/ 791693 w 4940"/>
                  <a:gd name="T47" fmla="*/ 1378155 h 3973"/>
                  <a:gd name="T48" fmla="*/ 873061 w 4940"/>
                  <a:gd name="T49" fmla="*/ 1445288 h 3973"/>
                  <a:gd name="T50" fmla="*/ 952500 w 4940"/>
                  <a:gd name="T51" fmla="*/ 1532870 h 3973"/>
                  <a:gd name="T52" fmla="*/ 1011887 w 4940"/>
                  <a:gd name="T53" fmla="*/ 1465351 h 3973"/>
                  <a:gd name="T54" fmla="*/ 1092868 w 4940"/>
                  <a:gd name="T55" fmla="*/ 1393588 h 3973"/>
                  <a:gd name="T56" fmla="*/ 1175007 w 4940"/>
                  <a:gd name="T57" fmla="*/ 1339959 h 3973"/>
                  <a:gd name="T58" fmla="*/ 1256760 w 4940"/>
                  <a:gd name="T59" fmla="*/ 1302920 h 3973"/>
                  <a:gd name="T60" fmla="*/ 1338128 w 4940"/>
                  <a:gd name="T61" fmla="*/ 1280928 h 3973"/>
                  <a:gd name="T62" fmla="*/ 1417952 w 4940"/>
                  <a:gd name="T63" fmla="*/ 1270897 h 3973"/>
                  <a:gd name="T64" fmla="*/ 1494692 w 4940"/>
                  <a:gd name="T65" fmla="*/ 1271669 h 3973"/>
                  <a:gd name="T66" fmla="*/ 1567962 w 4940"/>
                  <a:gd name="T67" fmla="*/ 1281314 h 3973"/>
                  <a:gd name="T68" fmla="*/ 1635832 w 4940"/>
                  <a:gd name="T69" fmla="*/ 1297519 h 3973"/>
                  <a:gd name="T70" fmla="*/ 1698689 w 4940"/>
                  <a:gd name="T71" fmla="*/ 1318353 h 3973"/>
                  <a:gd name="T72" fmla="*/ 1792397 w 4940"/>
                  <a:gd name="T73" fmla="*/ 1359250 h 3973"/>
                  <a:gd name="T74" fmla="*/ 1868365 w 4940"/>
                  <a:gd name="T75" fmla="*/ 1402848 h 3973"/>
                  <a:gd name="T76" fmla="*/ 1905000 w 4940"/>
                  <a:gd name="T77" fmla="*/ 158573 h 3973"/>
                  <a:gd name="T78" fmla="*/ 1868365 w 4940"/>
                  <a:gd name="T79" fmla="*/ 133109 h 3973"/>
                  <a:gd name="T80" fmla="*/ 1792397 w 4940"/>
                  <a:gd name="T81" fmla="*/ 89511 h 3973"/>
                  <a:gd name="T82" fmla="*/ 1698689 w 4940"/>
                  <a:gd name="T83" fmla="*/ 47842 h 3973"/>
                  <a:gd name="T84" fmla="*/ 1635832 w 4940"/>
                  <a:gd name="T85" fmla="*/ 27393 h 3973"/>
                  <a:gd name="T86" fmla="*/ 1567962 w 4940"/>
                  <a:gd name="T87" fmla="*/ 11575 h 3973"/>
                  <a:gd name="T88" fmla="*/ 1494692 w 4940"/>
                  <a:gd name="T89" fmla="*/ 1929 h 3973"/>
                  <a:gd name="T90" fmla="*/ 1417952 w 4940"/>
                  <a:gd name="T91" fmla="*/ 1157 h 3973"/>
                  <a:gd name="T92" fmla="*/ 1338128 w 4940"/>
                  <a:gd name="T93" fmla="*/ 10417 h 3973"/>
                  <a:gd name="T94" fmla="*/ 1256760 w 4940"/>
                  <a:gd name="T95" fmla="*/ 33181 h 3973"/>
                  <a:gd name="T96" fmla="*/ 1175007 w 4940"/>
                  <a:gd name="T97" fmla="*/ 70220 h 3973"/>
                  <a:gd name="T98" fmla="*/ 1092868 w 4940"/>
                  <a:gd name="T99" fmla="*/ 123463 h 3973"/>
                  <a:gd name="T100" fmla="*/ 1011887 w 4940"/>
                  <a:gd name="T101" fmla="*/ 195612 h 3973"/>
                  <a:gd name="T102" fmla="*/ 952500 w 4940"/>
                  <a:gd name="T103" fmla="*/ 262745 h 397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940" h="3973">
                    <a:moveTo>
                      <a:pt x="2470" y="681"/>
                    </a:moveTo>
                    <a:lnTo>
                      <a:pt x="2470" y="681"/>
                    </a:lnTo>
                    <a:lnTo>
                      <a:pt x="2419" y="619"/>
                    </a:lnTo>
                    <a:lnTo>
                      <a:pt x="2368" y="562"/>
                    </a:lnTo>
                    <a:lnTo>
                      <a:pt x="2315" y="507"/>
                    </a:lnTo>
                    <a:lnTo>
                      <a:pt x="2264" y="455"/>
                    </a:lnTo>
                    <a:lnTo>
                      <a:pt x="2211" y="407"/>
                    </a:lnTo>
                    <a:lnTo>
                      <a:pt x="2158" y="362"/>
                    </a:lnTo>
                    <a:lnTo>
                      <a:pt x="2106" y="320"/>
                    </a:lnTo>
                    <a:lnTo>
                      <a:pt x="2053" y="281"/>
                    </a:lnTo>
                    <a:lnTo>
                      <a:pt x="2000" y="244"/>
                    </a:lnTo>
                    <a:lnTo>
                      <a:pt x="1946" y="211"/>
                    </a:lnTo>
                    <a:lnTo>
                      <a:pt x="1894" y="182"/>
                    </a:lnTo>
                    <a:lnTo>
                      <a:pt x="1840" y="154"/>
                    </a:lnTo>
                    <a:lnTo>
                      <a:pt x="1787" y="128"/>
                    </a:lnTo>
                    <a:lnTo>
                      <a:pt x="1733" y="106"/>
                    </a:lnTo>
                    <a:lnTo>
                      <a:pt x="1680" y="86"/>
                    </a:lnTo>
                    <a:lnTo>
                      <a:pt x="1628" y="68"/>
                    </a:lnTo>
                    <a:lnTo>
                      <a:pt x="1575" y="52"/>
                    </a:lnTo>
                    <a:lnTo>
                      <a:pt x="1522" y="38"/>
                    </a:lnTo>
                    <a:lnTo>
                      <a:pt x="1469" y="27"/>
                    </a:lnTo>
                    <a:lnTo>
                      <a:pt x="1417" y="19"/>
                    </a:lnTo>
                    <a:lnTo>
                      <a:pt x="1365" y="11"/>
                    </a:lnTo>
                    <a:lnTo>
                      <a:pt x="1314" y="6"/>
                    </a:lnTo>
                    <a:lnTo>
                      <a:pt x="1264" y="3"/>
                    </a:lnTo>
                    <a:lnTo>
                      <a:pt x="1212" y="0"/>
                    </a:lnTo>
                    <a:lnTo>
                      <a:pt x="1163" y="0"/>
                    </a:lnTo>
                    <a:lnTo>
                      <a:pt x="1113" y="2"/>
                    </a:lnTo>
                    <a:lnTo>
                      <a:pt x="1064" y="5"/>
                    </a:lnTo>
                    <a:lnTo>
                      <a:pt x="1016" y="9"/>
                    </a:lnTo>
                    <a:lnTo>
                      <a:pt x="968" y="15"/>
                    </a:lnTo>
                    <a:lnTo>
                      <a:pt x="920" y="21"/>
                    </a:lnTo>
                    <a:lnTo>
                      <a:pt x="875" y="30"/>
                    </a:lnTo>
                    <a:lnTo>
                      <a:pt x="828" y="38"/>
                    </a:lnTo>
                    <a:lnTo>
                      <a:pt x="784" y="48"/>
                    </a:lnTo>
                    <a:lnTo>
                      <a:pt x="740" y="59"/>
                    </a:lnTo>
                    <a:lnTo>
                      <a:pt x="697" y="71"/>
                    </a:lnTo>
                    <a:lnTo>
                      <a:pt x="654" y="84"/>
                    </a:lnTo>
                    <a:lnTo>
                      <a:pt x="614" y="96"/>
                    </a:lnTo>
                    <a:lnTo>
                      <a:pt x="573" y="111"/>
                    </a:lnTo>
                    <a:lnTo>
                      <a:pt x="534" y="124"/>
                    </a:lnTo>
                    <a:lnTo>
                      <a:pt x="496" y="139"/>
                    </a:lnTo>
                    <a:lnTo>
                      <a:pt x="423" y="169"/>
                    </a:lnTo>
                    <a:lnTo>
                      <a:pt x="355" y="200"/>
                    </a:lnTo>
                    <a:lnTo>
                      <a:pt x="292" y="232"/>
                    </a:lnTo>
                    <a:lnTo>
                      <a:pt x="234" y="263"/>
                    </a:lnTo>
                    <a:lnTo>
                      <a:pt x="181" y="292"/>
                    </a:lnTo>
                    <a:lnTo>
                      <a:pt x="135" y="319"/>
                    </a:lnTo>
                    <a:lnTo>
                      <a:pt x="95" y="345"/>
                    </a:lnTo>
                    <a:lnTo>
                      <a:pt x="61" y="367"/>
                    </a:lnTo>
                    <a:lnTo>
                      <a:pt x="16" y="399"/>
                    </a:lnTo>
                    <a:lnTo>
                      <a:pt x="0" y="411"/>
                    </a:lnTo>
                    <a:lnTo>
                      <a:pt x="0" y="3702"/>
                    </a:lnTo>
                    <a:lnTo>
                      <a:pt x="16" y="3690"/>
                    </a:lnTo>
                    <a:lnTo>
                      <a:pt x="61" y="3658"/>
                    </a:lnTo>
                    <a:lnTo>
                      <a:pt x="95" y="3636"/>
                    </a:lnTo>
                    <a:lnTo>
                      <a:pt x="135" y="3612"/>
                    </a:lnTo>
                    <a:lnTo>
                      <a:pt x="181" y="3583"/>
                    </a:lnTo>
                    <a:lnTo>
                      <a:pt x="234" y="3554"/>
                    </a:lnTo>
                    <a:lnTo>
                      <a:pt x="292" y="3523"/>
                    </a:lnTo>
                    <a:lnTo>
                      <a:pt x="355" y="3493"/>
                    </a:lnTo>
                    <a:lnTo>
                      <a:pt x="423" y="3461"/>
                    </a:lnTo>
                    <a:lnTo>
                      <a:pt x="496" y="3431"/>
                    </a:lnTo>
                    <a:lnTo>
                      <a:pt x="534" y="3417"/>
                    </a:lnTo>
                    <a:lnTo>
                      <a:pt x="573" y="3402"/>
                    </a:lnTo>
                    <a:lnTo>
                      <a:pt x="614" y="3388"/>
                    </a:lnTo>
                    <a:lnTo>
                      <a:pt x="654" y="3375"/>
                    </a:lnTo>
                    <a:lnTo>
                      <a:pt x="697" y="3363"/>
                    </a:lnTo>
                    <a:lnTo>
                      <a:pt x="740" y="3350"/>
                    </a:lnTo>
                    <a:lnTo>
                      <a:pt x="784" y="3339"/>
                    </a:lnTo>
                    <a:lnTo>
                      <a:pt x="828" y="3330"/>
                    </a:lnTo>
                    <a:lnTo>
                      <a:pt x="875" y="3321"/>
                    </a:lnTo>
                    <a:lnTo>
                      <a:pt x="920" y="3312"/>
                    </a:lnTo>
                    <a:lnTo>
                      <a:pt x="968" y="3306"/>
                    </a:lnTo>
                    <a:lnTo>
                      <a:pt x="1016" y="3300"/>
                    </a:lnTo>
                    <a:lnTo>
                      <a:pt x="1064" y="3296"/>
                    </a:lnTo>
                    <a:lnTo>
                      <a:pt x="1113" y="3294"/>
                    </a:lnTo>
                    <a:lnTo>
                      <a:pt x="1163" y="3292"/>
                    </a:lnTo>
                    <a:lnTo>
                      <a:pt x="1212" y="3293"/>
                    </a:lnTo>
                    <a:lnTo>
                      <a:pt x="1264" y="3294"/>
                    </a:lnTo>
                    <a:lnTo>
                      <a:pt x="1314" y="3298"/>
                    </a:lnTo>
                    <a:lnTo>
                      <a:pt x="1365" y="3303"/>
                    </a:lnTo>
                    <a:lnTo>
                      <a:pt x="1417" y="3310"/>
                    </a:lnTo>
                    <a:lnTo>
                      <a:pt x="1469" y="3320"/>
                    </a:lnTo>
                    <a:lnTo>
                      <a:pt x="1522" y="3331"/>
                    </a:lnTo>
                    <a:lnTo>
                      <a:pt x="1575" y="3344"/>
                    </a:lnTo>
                    <a:lnTo>
                      <a:pt x="1628" y="3359"/>
                    </a:lnTo>
                    <a:lnTo>
                      <a:pt x="1680" y="3377"/>
                    </a:lnTo>
                    <a:lnTo>
                      <a:pt x="1733" y="3397"/>
                    </a:lnTo>
                    <a:lnTo>
                      <a:pt x="1787" y="3420"/>
                    </a:lnTo>
                    <a:lnTo>
                      <a:pt x="1840" y="3445"/>
                    </a:lnTo>
                    <a:lnTo>
                      <a:pt x="1894" y="3473"/>
                    </a:lnTo>
                    <a:lnTo>
                      <a:pt x="1946" y="3504"/>
                    </a:lnTo>
                    <a:lnTo>
                      <a:pt x="2000" y="3537"/>
                    </a:lnTo>
                    <a:lnTo>
                      <a:pt x="2053" y="3572"/>
                    </a:lnTo>
                    <a:lnTo>
                      <a:pt x="2106" y="3612"/>
                    </a:lnTo>
                    <a:lnTo>
                      <a:pt x="2158" y="3653"/>
                    </a:lnTo>
                    <a:lnTo>
                      <a:pt x="2211" y="3699"/>
                    </a:lnTo>
                    <a:lnTo>
                      <a:pt x="2264" y="3746"/>
                    </a:lnTo>
                    <a:lnTo>
                      <a:pt x="2315" y="3798"/>
                    </a:lnTo>
                    <a:lnTo>
                      <a:pt x="2368" y="3853"/>
                    </a:lnTo>
                    <a:lnTo>
                      <a:pt x="2419" y="3911"/>
                    </a:lnTo>
                    <a:lnTo>
                      <a:pt x="2470" y="3973"/>
                    </a:lnTo>
                    <a:lnTo>
                      <a:pt x="2521" y="3911"/>
                    </a:lnTo>
                    <a:lnTo>
                      <a:pt x="2573" y="3853"/>
                    </a:lnTo>
                    <a:lnTo>
                      <a:pt x="2624" y="3798"/>
                    </a:lnTo>
                    <a:lnTo>
                      <a:pt x="2676" y="3746"/>
                    </a:lnTo>
                    <a:lnTo>
                      <a:pt x="2728" y="3699"/>
                    </a:lnTo>
                    <a:lnTo>
                      <a:pt x="2781" y="3653"/>
                    </a:lnTo>
                    <a:lnTo>
                      <a:pt x="2834" y="3612"/>
                    </a:lnTo>
                    <a:lnTo>
                      <a:pt x="2886" y="3572"/>
                    </a:lnTo>
                    <a:lnTo>
                      <a:pt x="2940" y="3537"/>
                    </a:lnTo>
                    <a:lnTo>
                      <a:pt x="2993" y="3504"/>
                    </a:lnTo>
                    <a:lnTo>
                      <a:pt x="3047" y="3473"/>
                    </a:lnTo>
                    <a:lnTo>
                      <a:pt x="3100" y="3445"/>
                    </a:lnTo>
                    <a:lnTo>
                      <a:pt x="3154" y="3420"/>
                    </a:lnTo>
                    <a:lnTo>
                      <a:pt x="3206" y="3397"/>
                    </a:lnTo>
                    <a:lnTo>
                      <a:pt x="3259" y="3377"/>
                    </a:lnTo>
                    <a:lnTo>
                      <a:pt x="3313" y="3359"/>
                    </a:lnTo>
                    <a:lnTo>
                      <a:pt x="3366" y="3344"/>
                    </a:lnTo>
                    <a:lnTo>
                      <a:pt x="3418" y="3331"/>
                    </a:lnTo>
                    <a:lnTo>
                      <a:pt x="3470" y="3320"/>
                    </a:lnTo>
                    <a:lnTo>
                      <a:pt x="3523" y="3310"/>
                    </a:lnTo>
                    <a:lnTo>
                      <a:pt x="3574" y="3303"/>
                    </a:lnTo>
                    <a:lnTo>
                      <a:pt x="3626" y="3298"/>
                    </a:lnTo>
                    <a:lnTo>
                      <a:pt x="3677" y="3294"/>
                    </a:lnTo>
                    <a:lnTo>
                      <a:pt x="3727" y="3293"/>
                    </a:lnTo>
                    <a:lnTo>
                      <a:pt x="3778" y="3292"/>
                    </a:lnTo>
                    <a:lnTo>
                      <a:pt x="3827" y="3294"/>
                    </a:lnTo>
                    <a:lnTo>
                      <a:pt x="3876" y="3296"/>
                    </a:lnTo>
                    <a:lnTo>
                      <a:pt x="3925" y="3300"/>
                    </a:lnTo>
                    <a:lnTo>
                      <a:pt x="3973" y="3306"/>
                    </a:lnTo>
                    <a:lnTo>
                      <a:pt x="4019" y="3312"/>
                    </a:lnTo>
                    <a:lnTo>
                      <a:pt x="4066" y="3321"/>
                    </a:lnTo>
                    <a:lnTo>
                      <a:pt x="4111" y="3330"/>
                    </a:lnTo>
                    <a:lnTo>
                      <a:pt x="4155" y="3339"/>
                    </a:lnTo>
                    <a:lnTo>
                      <a:pt x="4199" y="3350"/>
                    </a:lnTo>
                    <a:lnTo>
                      <a:pt x="4242" y="3363"/>
                    </a:lnTo>
                    <a:lnTo>
                      <a:pt x="4285" y="3375"/>
                    </a:lnTo>
                    <a:lnTo>
                      <a:pt x="4327" y="3388"/>
                    </a:lnTo>
                    <a:lnTo>
                      <a:pt x="4366" y="3402"/>
                    </a:lnTo>
                    <a:lnTo>
                      <a:pt x="4405" y="3417"/>
                    </a:lnTo>
                    <a:lnTo>
                      <a:pt x="4444" y="3431"/>
                    </a:lnTo>
                    <a:lnTo>
                      <a:pt x="4517" y="3461"/>
                    </a:lnTo>
                    <a:lnTo>
                      <a:pt x="4585" y="3493"/>
                    </a:lnTo>
                    <a:lnTo>
                      <a:pt x="4648" y="3523"/>
                    </a:lnTo>
                    <a:lnTo>
                      <a:pt x="4707" y="3554"/>
                    </a:lnTo>
                    <a:lnTo>
                      <a:pt x="4758" y="3583"/>
                    </a:lnTo>
                    <a:lnTo>
                      <a:pt x="4805" y="3612"/>
                    </a:lnTo>
                    <a:lnTo>
                      <a:pt x="4845" y="3636"/>
                    </a:lnTo>
                    <a:lnTo>
                      <a:pt x="4878" y="3658"/>
                    </a:lnTo>
                    <a:lnTo>
                      <a:pt x="4924" y="3690"/>
                    </a:lnTo>
                    <a:lnTo>
                      <a:pt x="4940" y="3702"/>
                    </a:lnTo>
                    <a:lnTo>
                      <a:pt x="4940" y="411"/>
                    </a:lnTo>
                    <a:lnTo>
                      <a:pt x="4924" y="399"/>
                    </a:lnTo>
                    <a:lnTo>
                      <a:pt x="4878" y="367"/>
                    </a:lnTo>
                    <a:lnTo>
                      <a:pt x="4845" y="345"/>
                    </a:lnTo>
                    <a:lnTo>
                      <a:pt x="4805" y="319"/>
                    </a:lnTo>
                    <a:lnTo>
                      <a:pt x="4758" y="292"/>
                    </a:lnTo>
                    <a:lnTo>
                      <a:pt x="4707" y="263"/>
                    </a:lnTo>
                    <a:lnTo>
                      <a:pt x="4648" y="232"/>
                    </a:lnTo>
                    <a:lnTo>
                      <a:pt x="4585" y="200"/>
                    </a:lnTo>
                    <a:lnTo>
                      <a:pt x="4517" y="169"/>
                    </a:lnTo>
                    <a:lnTo>
                      <a:pt x="4444" y="139"/>
                    </a:lnTo>
                    <a:lnTo>
                      <a:pt x="4405" y="124"/>
                    </a:lnTo>
                    <a:lnTo>
                      <a:pt x="4366" y="111"/>
                    </a:lnTo>
                    <a:lnTo>
                      <a:pt x="4327" y="96"/>
                    </a:lnTo>
                    <a:lnTo>
                      <a:pt x="4285" y="84"/>
                    </a:lnTo>
                    <a:lnTo>
                      <a:pt x="4242" y="71"/>
                    </a:lnTo>
                    <a:lnTo>
                      <a:pt x="4199" y="59"/>
                    </a:lnTo>
                    <a:lnTo>
                      <a:pt x="4155" y="48"/>
                    </a:lnTo>
                    <a:lnTo>
                      <a:pt x="4111" y="38"/>
                    </a:lnTo>
                    <a:lnTo>
                      <a:pt x="4066" y="30"/>
                    </a:lnTo>
                    <a:lnTo>
                      <a:pt x="4019" y="21"/>
                    </a:lnTo>
                    <a:lnTo>
                      <a:pt x="3973" y="15"/>
                    </a:lnTo>
                    <a:lnTo>
                      <a:pt x="3925" y="9"/>
                    </a:lnTo>
                    <a:lnTo>
                      <a:pt x="3876" y="5"/>
                    </a:lnTo>
                    <a:lnTo>
                      <a:pt x="3827" y="2"/>
                    </a:lnTo>
                    <a:lnTo>
                      <a:pt x="3778" y="0"/>
                    </a:lnTo>
                    <a:lnTo>
                      <a:pt x="3727" y="0"/>
                    </a:lnTo>
                    <a:lnTo>
                      <a:pt x="3677" y="3"/>
                    </a:lnTo>
                    <a:lnTo>
                      <a:pt x="3626" y="6"/>
                    </a:lnTo>
                    <a:lnTo>
                      <a:pt x="3574" y="11"/>
                    </a:lnTo>
                    <a:lnTo>
                      <a:pt x="3523" y="19"/>
                    </a:lnTo>
                    <a:lnTo>
                      <a:pt x="3470" y="27"/>
                    </a:lnTo>
                    <a:lnTo>
                      <a:pt x="3418" y="38"/>
                    </a:lnTo>
                    <a:lnTo>
                      <a:pt x="3366" y="52"/>
                    </a:lnTo>
                    <a:lnTo>
                      <a:pt x="3313" y="68"/>
                    </a:lnTo>
                    <a:lnTo>
                      <a:pt x="3259" y="86"/>
                    </a:lnTo>
                    <a:lnTo>
                      <a:pt x="3206" y="106"/>
                    </a:lnTo>
                    <a:lnTo>
                      <a:pt x="3154" y="128"/>
                    </a:lnTo>
                    <a:lnTo>
                      <a:pt x="3100" y="154"/>
                    </a:lnTo>
                    <a:lnTo>
                      <a:pt x="3047" y="182"/>
                    </a:lnTo>
                    <a:lnTo>
                      <a:pt x="2993" y="211"/>
                    </a:lnTo>
                    <a:lnTo>
                      <a:pt x="2940" y="244"/>
                    </a:lnTo>
                    <a:lnTo>
                      <a:pt x="2886" y="281"/>
                    </a:lnTo>
                    <a:lnTo>
                      <a:pt x="2834" y="320"/>
                    </a:lnTo>
                    <a:lnTo>
                      <a:pt x="2781" y="362"/>
                    </a:lnTo>
                    <a:lnTo>
                      <a:pt x="2728" y="407"/>
                    </a:lnTo>
                    <a:lnTo>
                      <a:pt x="2676" y="455"/>
                    </a:lnTo>
                    <a:lnTo>
                      <a:pt x="2624" y="507"/>
                    </a:lnTo>
                    <a:lnTo>
                      <a:pt x="2573" y="562"/>
                    </a:lnTo>
                    <a:lnTo>
                      <a:pt x="2521" y="619"/>
                    </a:lnTo>
                    <a:lnTo>
                      <a:pt x="2470" y="6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 7"/>
              <p:cNvSpPr/>
              <p:nvPr/>
            </p:nvSpPr>
            <p:spPr bwMode="auto">
              <a:xfrm>
                <a:off x="10660" y="4536"/>
                <a:ext cx="6124" cy="4762"/>
              </a:xfrm>
              <a:custGeom>
                <a:avLst/>
                <a:gdLst>
                  <a:gd name="T0" fmla="*/ 913166 w 4940"/>
                  <a:gd name="T1" fmla="*/ 216832 h 3973"/>
                  <a:gd name="T2" fmla="*/ 832184 w 4940"/>
                  <a:gd name="T3" fmla="*/ 139667 h 3973"/>
                  <a:gd name="T4" fmla="*/ 750431 w 4940"/>
                  <a:gd name="T5" fmla="*/ 81408 h 3973"/>
                  <a:gd name="T6" fmla="*/ 668293 w 4940"/>
                  <a:gd name="T7" fmla="*/ 40897 h 3973"/>
                  <a:gd name="T8" fmla="*/ 586925 w 4940"/>
                  <a:gd name="T9" fmla="*/ 14661 h 3973"/>
                  <a:gd name="T10" fmla="*/ 506715 w 4940"/>
                  <a:gd name="T11" fmla="*/ 2315 h 3973"/>
                  <a:gd name="T12" fmla="*/ 429203 w 4940"/>
                  <a:gd name="T13" fmla="*/ 772 h 3973"/>
                  <a:gd name="T14" fmla="*/ 354777 w 4940"/>
                  <a:gd name="T15" fmla="*/ 8102 h 3973"/>
                  <a:gd name="T16" fmla="*/ 285364 w 4940"/>
                  <a:gd name="T17" fmla="*/ 22763 h 3973"/>
                  <a:gd name="T18" fmla="*/ 220965 w 4940"/>
                  <a:gd name="T19" fmla="*/ 42826 h 3973"/>
                  <a:gd name="T20" fmla="*/ 136898 w 4940"/>
                  <a:gd name="T21" fmla="*/ 77164 h 3973"/>
                  <a:gd name="T22" fmla="*/ 52060 w 4940"/>
                  <a:gd name="T23" fmla="*/ 123077 h 3973"/>
                  <a:gd name="T24" fmla="*/ 0 w 4940"/>
                  <a:gd name="T25" fmla="*/ 158573 h 3973"/>
                  <a:gd name="T26" fmla="*/ 23523 w 4940"/>
                  <a:gd name="T27" fmla="*/ 1411336 h 3973"/>
                  <a:gd name="T28" fmla="*/ 90237 w 4940"/>
                  <a:gd name="T29" fmla="*/ 1371211 h 3973"/>
                  <a:gd name="T30" fmla="*/ 191271 w 4940"/>
                  <a:gd name="T31" fmla="*/ 1323755 h 3973"/>
                  <a:gd name="T32" fmla="*/ 252200 w 4940"/>
                  <a:gd name="T33" fmla="*/ 1302149 h 3973"/>
                  <a:gd name="T34" fmla="*/ 319300 w 4940"/>
                  <a:gd name="T35" fmla="*/ 1284787 h 3973"/>
                  <a:gd name="T36" fmla="*/ 391798 w 4940"/>
                  <a:gd name="T37" fmla="*/ 1273212 h 3973"/>
                  <a:gd name="T38" fmla="*/ 467381 w 4940"/>
                  <a:gd name="T39" fmla="*/ 1270511 h 3973"/>
                  <a:gd name="T40" fmla="*/ 546434 w 4940"/>
                  <a:gd name="T41" fmla="*/ 1277070 h 3973"/>
                  <a:gd name="T42" fmla="*/ 627802 w 4940"/>
                  <a:gd name="T43" fmla="*/ 1295975 h 3973"/>
                  <a:gd name="T44" fmla="*/ 709555 w 4940"/>
                  <a:gd name="T45" fmla="*/ 1329156 h 3973"/>
                  <a:gd name="T46" fmla="*/ 791693 w 4940"/>
                  <a:gd name="T47" fmla="*/ 1378155 h 3973"/>
                  <a:gd name="T48" fmla="*/ 873061 w 4940"/>
                  <a:gd name="T49" fmla="*/ 1445288 h 3973"/>
                  <a:gd name="T50" fmla="*/ 952500 w 4940"/>
                  <a:gd name="T51" fmla="*/ 1532870 h 3973"/>
                  <a:gd name="T52" fmla="*/ 1011887 w 4940"/>
                  <a:gd name="T53" fmla="*/ 1465351 h 3973"/>
                  <a:gd name="T54" fmla="*/ 1092868 w 4940"/>
                  <a:gd name="T55" fmla="*/ 1393588 h 3973"/>
                  <a:gd name="T56" fmla="*/ 1175007 w 4940"/>
                  <a:gd name="T57" fmla="*/ 1339959 h 3973"/>
                  <a:gd name="T58" fmla="*/ 1256760 w 4940"/>
                  <a:gd name="T59" fmla="*/ 1302920 h 3973"/>
                  <a:gd name="T60" fmla="*/ 1338128 w 4940"/>
                  <a:gd name="T61" fmla="*/ 1280928 h 3973"/>
                  <a:gd name="T62" fmla="*/ 1417952 w 4940"/>
                  <a:gd name="T63" fmla="*/ 1270897 h 3973"/>
                  <a:gd name="T64" fmla="*/ 1494692 w 4940"/>
                  <a:gd name="T65" fmla="*/ 1271669 h 3973"/>
                  <a:gd name="T66" fmla="*/ 1567962 w 4940"/>
                  <a:gd name="T67" fmla="*/ 1281314 h 3973"/>
                  <a:gd name="T68" fmla="*/ 1635832 w 4940"/>
                  <a:gd name="T69" fmla="*/ 1297519 h 3973"/>
                  <a:gd name="T70" fmla="*/ 1698689 w 4940"/>
                  <a:gd name="T71" fmla="*/ 1318353 h 3973"/>
                  <a:gd name="T72" fmla="*/ 1792397 w 4940"/>
                  <a:gd name="T73" fmla="*/ 1359250 h 3973"/>
                  <a:gd name="T74" fmla="*/ 1868365 w 4940"/>
                  <a:gd name="T75" fmla="*/ 1402848 h 3973"/>
                  <a:gd name="T76" fmla="*/ 1905000 w 4940"/>
                  <a:gd name="T77" fmla="*/ 158573 h 3973"/>
                  <a:gd name="T78" fmla="*/ 1868365 w 4940"/>
                  <a:gd name="T79" fmla="*/ 133109 h 3973"/>
                  <a:gd name="T80" fmla="*/ 1792397 w 4940"/>
                  <a:gd name="T81" fmla="*/ 89511 h 3973"/>
                  <a:gd name="T82" fmla="*/ 1698689 w 4940"/>
                  <a:gd name="T83" fmla="*/ 47842 h 3973"/>
                  <a:gd name="T84" fmla="*/ 1635832 w 4940"/>
                  <a:gd name="T85" fmla="*/ 27393 h 3973"/>
                  <a:gd name="T86" fmla="*/ 1567962 w 4940"/>
                  <a:gd name="T87" fmla="*/ 11575 h 3973"/>
                  <a:gd name="T88" fmla="*/ 1494692 w 4940"/>
                  <a:gd name="T89" fmla="*/ 1929 h 3973"/>
                  <a:gd name="T90" fmla="*/ 1417952 w 4940"/>
                  <a:gd name="T91" fmla="*/ 1157 h 3973"/>
                  <a:gd name="T92" fmla="*/ 1338128 w 4940"/>
                  <a:gd name="T93" fmla="*/ 10417 h 3973"/>
                  <a:gd name="T94" fmla="*/ 1256760 w 4940"/>
                  <a:gd name="T95" fmla="*/ 33181 h 3973"/>
                  <a:gd name="T96" fmla="*/ 1175007 w 4940"/>
                  <a:gd name="T97" fmla="*/ 70220 h 3973"/>
                  <a:gd name="T98" fmla="*/ 1092868 w 4940"/>
                  <a:gd name="T99" fmla="*/ 123463 h 3973"/>
                  <a:gd name="T100" fmla="*/ 1011887 w 4940"/>
                  <a:gd name="T101" fmla="*/ 195612 h 3973"/>
                  <a:gd name="T102" fmla="*/ 952500 w 4940"/>
                  <a:gd name="T103" fmla="*/ 262745 h 397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940" h="3973">
                    <a:moveTo>
                      <a:pt x="2470" y="681"/>
                    </a:moveTo>
                    <a:lnTo>
                      <a:pt x="2470" y="681"/>
                    </a:lnTo>
                    <a:lnTo>
                      <a:pt x="2419" y="619"/>
                    </a:lnTo>
                    <a:lnTo>
                      <a:pt x="2368" y="562"/>
                    </a:lnTo>
                    <a:lnTo>
                      <a:pt x="2315" y="507"/>
                    </a:lnTo>
                    <a:lnTo>
                      <a:pt x="2264" y="455"/>
                    </a:lnTo>
                    <a:lnTo>
                      <a:pt x="2211" y="407"/>
                    </a:lnTo>
                    <a:lnTo>
                      <a:pt x="2158" y="362"/>
                    </a:lnTo>
                    <a:lnTo>
                      <a:pt x="2106" y="320"/>
                    </a:lnTo>
                    <a:lnTo>
                      <a:pt x="2053" y="281"/>
                    </a:lnTo>
                    <a:lnTo>
                      <a:pt x="2000" y="244"/>
                    </a:lnTo>
                    <a:lnTo>
                      <a:pt x="1946" y="211"/>
                    </a:lnTo>
                    <a:lnTo>
                      <a:pt x="1894" y="182"/>
                    </a:lnTo>
                    <a:lnTo>
                      <a:pt x="1840" y="154"/>
                    </a:lnTo>
                    <a:lnTo>
                      <a:pt x="1787" y="128"/>
                    </a:lnTo>
                    <a:lnTo>
                      <a:pt x="1733" y="106"/>
                    </a:lnTo>
                    <a:lnTo>
                      <a:pt x="1680" y="86"/>
                    </a:lnTo>
                    <a:lnTo>
                      <a:pt x="1628" y="68"/>
                    </a:lnTo>
                    <a:lnTo>
                      <a:pt x="1575" y="52"/>
                    </a:lnTo>
                    <a:lnTo>
                      <a:pt x="1522" y="38"/>
                    </a:lnTo>
                    <a:lnTo>
                      <a:pt x="1469" y="27"/>
                    </a:lnTo>
                    <a:lnTo>
                      <a:pt x="1417" y="19"/>
                    </a:lnTo>
                    <a:lnTo>
                      <a:pt x="1365" y="11"/>
                    </a:lnTo>
                    <a:lnTo>
                      <a:pt x="1314" y="6"/>
                    </a:lnTo>
                    <a:lnTo>
                      <a:pt x="1264" y="3"/>
                    </a:lnTo>
                    <a:lnTo>
                      <a:pt x="1212" y="0"/>
                    </a:lnTo>
                    <a:lnTo>
                      <a:pt x="1163" y="0"/>
                    </a:lnTo>
                    <a:lnTo>
                      <a:pt x="1113" y="2"/>
                    </a:lnTo>
                    <a:lnTo>
                      <a:pt x="1064" y="5"/>
                    </a:lnTo>
                    <a:lnTo>
                      <a:pt x="1016" y="9"/>
                    </a:lnTo>
                    <a:lnTo>
                      <a:pt x="968" y="15"/>
                    </a:lnTo>
                    <a:lnTo>
                      <a:pt x="920" y="21"/>
                    </a:lnTo>
                    <a:lnTo>
                      <a:pt x="875" y="30"/>
                    </a:lnTo>
                    <a:lnTo>
                      <a:pt x="828" y="38"/>
                    </a:lnTo>
                    <a:lnTo>
                      <a:pt x="784" y="48"/>
                    </a:lnTo>
                    <a:lnTo>
                      <a:pt x="740" y="59"/>
                    </a:lnTo>
                    <a:lnTo>
                      <a:pt x="697" y="71"/>
                    </a:lnTo>
                    <a:lnTo>
                      <a:pt x="654" y="84"/>
                    </a:lnTo>
                    <a:lnTo>
                      <a:pt x="614" y="96"/>
                    </a:lnTo>
                    <a:lnTo>
                      <a:pt x="573" y="111"/>
                    </a:lnTo>
                    <a:lnTo>
                      <a:pt x="534" y="124"/>
                    </a:lnTo>
                    <a:lnTo>
                      <a:pt x="496" y="139"/>
                    </a:lnTo>
                    <a:lnTo>
                      <a:pt x="423" y="169"/>
                    </a:lnTo>
                    <a:lnTo>
                      <a:pt x="355" y="200"/>
                    </a:lnTo>
                    <a:lnTo>
                      <a:pt x="292" y="232"/>
                    </a:lnTo>
                    <a:lnTo>
                      <a:pt x="234" y="263"/>
                    </a:lnTo>
                    <a:lnTo>
                      <a:pt x="181" y="292"/>
                    </a:lnTo>
                    <a:lnTo>
                      <a:pt x="135" y="319"/>
                    </a:lnTo>
                    <a:lnTo>
                      <a:pt x="95" y="345"/>
                    </a:lnTo>
                    <a:lnTo>
                      <a:pt x="61" y="367"/>
                    </a:lnTo>
                    <a:lnTo>
                      <a:pt x="16" y="399"/>
                    </a:lnTo>
                    <a:lnTo>
                      <a:pt x="0" y="411"/>
                    </a:lnTo>
                    <a:lnTo>
                      <a:pt x="0" y="3702"/>
                    </a:lnTo>
                    <a:lnTo>
                      <a:pt x="16" y="3690"/>
                    </a:lnTo>
                    <a:lnTo>
                      <a:pt x="61" y="3658"/>
                    </a:lnTo>
                    <a:lnTo>
                      <a:pt x="95" y="3636"/>
                    </a:lnTo>
                    <a:lnTo>
                      <a:pt x="135" y="3612"/>
                    </a:lnTo>
                    <a:lnTo>
                      <a:pt x="181" y="3583"/>
                    </a:lnTo>
                    <a:lnTo>
                      <a:pt x="234" y="3554"/>
                    </a:lnTo>
                    <a:lnTo>
                      <a:pt x="292" y="3523"/>
                    </a:lnTo>
                    <a:lnTo>
                      <a:pt x="355" y="3493"/>
                    </a:lnTo>
                    <a:lnTo>
                      <a:pt x="423" y="3461"/>
                    </a:lnTo>
                    <a:lnTo>
                      <a:pt x="496" y="3431"/>
                    </a:lnTo>
                    <a:lnTo>
                      <a:pt x="534" y="3417"/>
                    </a:lnTo>
                    <a:lnTo>
                      <a:pt x="573" y="3402"/>
                    </a:lnTo>
                    <a:lnTo>
                      <a:pt x="614" y="3388"/>
                    </a:lnTo>
                    <a:lnTo>
                      <a:pt x="654" y="3375"/>
                    </a:lnTo>
                    <a:lnTo>
                      <a:pt x="697" y="3363"/>
                    </a:lnTo>
                    <a:lnTo>
                      <a:pt x="740" y="3350"/>
                    </a:lnTo>
                    <a:lnTo>
                      <a:pt x="784" y="3339"/>
                    </a:lnTo>
                    <a:lnTo>
                      <a:pt x="828" y="3330"/>
                    </a:lnTo>
                    <a:lnTo>
                      <a:pt x="875" y="3321"/>
                    </a:lnTo>
                    <a:lnTo>
                      <a:pt x="920" y="3312"/>
                    </a:lnTo>
                    <a:lnTo>
                      <a:pt x="968" y="3306"/>
                    </a:lnTo>
                    <a:lnTo>
                      <a:pt x="1016" y="3300"/>
                    </a:lnTo>
                    <a:lnTo>
                      <a:pt x="1064" y="3296"/>
                    </a:lnTo>
                    <a:lnTo>
                      <a:pt x="1113" y="3294"/>
                    </a:lnTo>
                    <a:lnTo>
                      <a:pt x="1163" y="3292"/>
                    </a:lnTo>
                    <a:lnTo>
                      <a:pt x="1212" y="3293"/>
                    </a:lnTo>
                    <a:lnTo>
                      <a:pt x="1264" y="3294"/>
                    </a:lnTo>
                    <a:lnTo>
                      <a:pt x="1314" y="3298"/>
                    </a:lnTo>
                    <a:lnTo>
                      <a:pt x="1365" y="3303"/>
                    </a:lnTo>
                    <a:lnTo>
                      <a:pt x="1417" y="3310"/>
                    </a:lnTo>
                    <a:lnTo>
                      <a:pt x="1469" y="3320"/>
                    </a:lnTo>
                    <a:lnTo>
                      <a:pt x="1522" y="3331"/>
                    </a:lnTo>
                    <a:lnTo>
                      <a:pt x="1575" y="3344"/>
                    </a:lnTo>
                    <a:lnTo>
                      <a:pt x="1628" y="3359"/>
                    </a:lnTo>
                    <a:lnTo>
                      <a:pt x="1680" y="3377"/>
                    </a:lnTo>
                    <a:lnTo>
                      <a:pt x="1733" y="3397"/>
                    </a:lnTo>
                    <a:lnTo>
                      <a:pt x="1787" y="3420"/>
                    </a:lnTo>
                    <a:lnTo>
                      <a:pt x="1840" y="3445"/>
                    </a:lnTo>
                    <a:lnTo>
                      <a:pt x="1894" y="3473"/>
                    </a:lnTo>
                    <a:lnTo>
                      <a:pt x="1946" y="3504"/>
                    </a:lnTo>
                    <a:lnTo>
                      <a:pt x="2000" y="3537"/>
                    </a:lnTo>
                    <a:lnTo>
                      <a:pt x="2053" y="3572"/>
                    </a:lnTo>
                    <a:lnTo>
                      <a:pt x="2106" y="3612"/>
                    </a:lnTo>
                    <a:lnTo>
                      <a:pt x="2158" y="3653"/>
                    </a:lnTo>
                    <a:lnTo>
                      <a:pt x="2211" y="3699"/>
                    </a:lnTo>
                    <a:lnTo>
                      <a:pt x="2264" y="3746"/>
                    </a:lnTo>
                    <a:lnTo>
                      <a:pt x="2315" y="3798"/>
                    </a:lnTo>
                    <a:lnTo>
                      <a:pt x="2368" y="3853"/>
                    </a:lnTo>
                    <a:lnTo>
                      <a:pt x="2419" y="3911"/>
                    </a:lnTo>
                    <a:lnTo>
                      <a:pt x="2470" y="3973"/>
                    </a:lnTo>
                    <a:lnTo>
                      <a:pt x="2521" y="3911"/>
                    </a:lnTo>
                    <a:lnTo>
                      <a:pt x="2573" y="3853"/>
                    </a:lnTo>
                    <a:lnTo>
                      <a:pt x="2624" y="3798"/>
                    </a:lnTo>
                    <a:lnTo>
                      <a:pt x="2676" y="3746"/>
                    </a:lnTo>
                    <a:lnTo>
                      <a:pt x="2728" y="3699"/>
                    </a:lnTo>
                    <a:lnTo>
                      <a:pt x="2781" y="3653"/>
                    </a:lnTo>
                    <a:lnTo>
                      <a:pt x="2834" y="3612"/>
                    </a:lnTo>
                    <a:lnTo>
                      <a:pt x="2886" y="3572"/>
                    </a:lnTo>
                    <a:lnTo>
                      <a:pt x="2940" y="3537"/>
                    </a:lnTo>
                    <a:lnTo>
                      <a:pt x="2993" y="3504"/>
                    </a:lnTo>
                    <a:lnTo>
                      <a:pt x="3047" y="3473"/>
                    </a:lnTo>
                    <a:lnTo>
                      <a:pt x="3100" y="3445"/>
                    </a:lnTo>
                    <a:lnTo>
                      <a:pt x="3154" y="3420"/>
                    </a:lnTo>
                    <a:lnTo>
                      <a:pt x="3206" y="3397"/>
                    </a:lnTo>
                    <a:lnTo>
                      <a:pt x="3259" y="3377"/>
                    </a:lnTo>
                    <a:lnTo>
                      <a:pt x="3313" y="3359"/>
                    </a:lnTo>
                    <a:lnTo>
                      <a:pt x="3366" y="3344"/>
                    </a:lnTo>
                    <a:lnTo>
                      <a:pt x="3418" y="3331"/>
                    </a:lnTo>
                    <a:lnTo>
                      <a:pt x="3470" y="3320"/>
                    </a:lnTo>
                    <a:lnTo>
                      <a:pt x="3523" y="3310"/>
                    </a:lnTo>
                    <a:lnTo>
                      <a:pt x="3574" y="3303"/>
                    </a:lnTo>
                    <a:lnTo>
                      <a:pt x="3626" y="3298"/>
                    </a:lnTo>
                    <a:lnTo>
                      <a:pt x="3677" y="3294"/>
                    </a:lnTo>
                    <a:lnTo>
                      <a:pt x="3727" y="3293"/>
                    </a:lnTo>
                    <a:lnTo>
                      <a:pt x="3778" y="3292"/>
                    </a:lnTo>
                    <a:lnTo>
                      <a:pt x="3827" y="3294"/>
                    </a:lnTo>
                    <a:lnTo>
                      <a:pt x="3876" y="3296"/>
                    </a:lnTo>
                    <a:lnTo>
                      <a:pt x="3925" y="3300"/>
                    </a:lnTo>
                    <a:lnTo>
                      <a:pt x="3973" y="3306"/>
                    </a:lnTo>
                    <a:lnTo>
                      <a:pt x="4019" y="3312"/>
                    </a:lnTo>
                    <a:lnTo>
                      <a:pt x="4066" y="3321"/>
                    </a:lnTo>
                    <a:lnTo>
                      <a:pt x="4111" y="3330"/>
                    </a:lnTo>
                    <a:lnTo>
                      <a:pt x="4155" y="3339"/>
                    </a:lnTo>
                    <a:lnTo>
                      <a:pt x="4199" y="3350"/>
                    </a:lnTo>
                    <a:lnTo>
                      <a:pt x="4242" y="3363"/>
                    </a:lnTo>
                    <a:lnTo>
                      <a:pt x="4285" y="3375"/>
                    </a:lnTo>
                    <a:lnTo>
                      <a:pt x="4327" y="3388"/>
                    </a:lnTo>
                    <a:lnTo>
                      <a:pt x="4366" y="3402"/>
                    </a:lnTo>
                    <a:lnTo>
                      <a:pt x="4405" y="3417"/>
                    </a:lnTo>
                    <a:lnTo>
                      <a:pt x="4444" y="3431"/>
                    </a:lnTo>
                    <a:lnTo>
                      <a:pt x="4517" y="3461"/>
                    </a:lnTo>
                    <a:lnTo>
                      <a:pt x="4585" y="3493"/>
                    </a:lnTo>
                    <a:lnTo>
                      <a:pt x="4648" y="3523"/>
                    </a:lnTo>
                    <a:lnTo>
                      <a:pt x="4707" y="3554"/>
                    </a:lnTo>
                    <a:lnTo>
                      <a:pt x="4758" y="3583"/>
                    </a:lnTo>
                    <a:lnTo>
                      <a:pt x="4805" y="3612"/>
                    </a:lnTo>
                    <a:lnTo>
                      <a:pt x="4845" y="3636"/>
                    </a:lnTo>
                    <a:lnTo>
                      <a:pt x="4878" y="3658"/>
                    </a:lnTo>
                    <a:lnTo>
                      <a:pt x="4924" y="3690"/>
                    </a:lnTo>
                    <a:lnTo>
                      <a:pt x="4940" y="3702"/>
                    </a:lnTo>
                    <a:lnTo>
                      <a:pt x="4940" y="411"/>
                    </a:lnTo>
                    <a:lnTo>
                      <a:pt x="4924" y="399"/>
                    </a:lnTo>
                    <a:lnTo>
                      <a:pt x="4878" y="367"/>
                    </a:lnTo>
                    <a:lnTo>
                      <a:pt x="4845" y="345"/>
                    </a:lnTo>
                    <a:lnTo>
                      <a:pt x="4805" y="319"/>
                    </a:lnTo>
                    <a:lnTo>
                      <a:pt x="4758" y="292"/>
                    </a:lnTo>
                    <a:lnTo>
                      <a:pt x="4707" y="263"/>
                    </a:lnTo>
                    <a:lnTo>
                      <a:pt x="4648" y="232"/>
                    </a:lnTo>
                    <a:lnTo>
                      <a:pt x="4585" y="200"/>
                    </a:lnTo>
                    <a:lnTo>
                      <a:pt x="4517" y="169"/>
                    </a:lnTo>
                    <a:lnTo>
                      <a:pt x="4444" y="139"/>
                    </a:lnTo>
                    <a:lnTo>
                      <a:pt x="4405" y="124"/>
                    </a:lnTo>
                    <a:lnTo>
                      <a:pt x="4366" y="111"/>
                    </a:lnTo>
                    <a:lnTo>
                      <a:pt x="4327" y="96"/>
                    </a:lnTo>
                    <a:lnTo>
                      <a:pt x="4285" y="84"/>
                    </a:lnTo>
                    <a:lnTo>
                      <a:pt x="4242" y="71"/>
                    </a:lnTo>
                    <a:lnTo>
                      <a:pt x="4199" y="59"/>
                    </a:lnTo>
                    <a:lnTo>
                      <a:pt x="4155" y="48"/>
                    </a:lnTo>
                    <a:lnTo>
                      <a:pt x="4111" y="38"/>
                    </a:lnTo>
                    <a:lnTo>
                      <a:pt x="4066" y="30"/>
                    </a:lnTo>
                    <a:lnTo>
                      <a:pt x="4019" y="21"/>
                    </a:lnTo>
                    <a:lnTo>
                      <a:pt x="3973" y="15"/>
                    </a:lnTo>
                    <a:lnTo>
                      <a:pt x="3925" y="9"/>
                    </a:lnTo>
                    <a:lnTo>
                      <a:pt x="3876" y="5"/>
                    </a:lnTo>
                    <a:lnTo>
                      <a:pt x="3827" y="2"/>
                    </a:lnTo>
                    <a:lnTo>
                      <a:pt x="3778" y="0"/>
                    </a:lnTo>
                    <a:lnTo>
                      <a:pt x="3727" y="0"/>
                    </a:lnTo>
                    <a:lnTo>
                      <a:pt x="3677" y="3"/>
                    </a:lnTo>
                    <a:lnTo>
                      <a:pt x="3626" y="6"/>
                    </a:lnTo>
                    <a:lnTo>
                      <a:pt x="3574" y="11"/>
                    </a:lnTo>
                    <a:lnTo>
                      <a:pt x="3523" y="19"/>
                    </a:lnTo>
                    <a:lnTo>
                      <a:pt x="3470" y="27"/>
                    </a:lnTo>
                    <a:lnTo>
                      <a:pt x="3418" y="38"/>
                    </a:lnTo>
                    <a:lnTo>
                      <a:pt x="3366" y="52"/>
                    </a:lnTo>
                    <a:lnTo>
                      <a:pt x="3313" y="68"/>
                    </a:lnTo>
                    <a:lnTo>
                      <a:pt x="3259" y="86"/>
                    </a:lnTo>
                    <a:lnTo>
                      <a:pt x="3206" y="106"/>
                    </a:lnTo>
                    <a:lnTo>
                      <a:pt x="3154" y="128"/>
                    </a:lnTo>
                    <a:lnTo>
                      <a:pt x="3100" y="154"/>
                    </a:lnTo>
                    <a:lnTo>
                      <a:pt x="3047" y="182"/>
                    </a:lnTo>
                    <a:lnTo>
                      <a:pt x="2993" y="211"/>
                    </a:lnTo>
                    <a:lnTo>
                      <a:pt x="2940" y="244"/>
                    </a:lnTo>
                    <a:lnTo>
                      <a:pt x="2886" y="281"/>
                    </a:lnTo>
                    <a:lnTo>
                      <a:pt x="2834" y="320"/>
                    </a:lnTo>
                    <a:lnTo>
                      <a:pt x="2781" y="362"/>
                    </a:lnTo>
                    <a:lnTo>
                      <a:pt x="2728" y="407"/>
                    </a:lnTo>
                    <a:lnTo>
                      <a:pt x="2676" y="455"/>
                    </a:lnTo>
                    <a:lnTo>
                      <a:pt x="2624" y="507"/>
                    </a:lnTo>
                    <a:lnTo>
                      <a:pt x="2573" y="562"/>
                    </a:lnTo>
                    <a:lnTo>
                      <a:pt x="2521" y="619"/>
                    </a:lnTo>
                    <a:lnTo>
                      <a:pt x="2470" y="6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200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0660" y="5755"/>
                <a:ext cx="6097" cy="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65">
                    <a:solidFill>
                      <a:schemeClr val="bg1"/>
                    </a:solidFill>
                  </a:rPr>
                  <a:t>中华民国南京临时政府是资产阶级共和国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0676" y="4781"/>
              <a:ext cx="1799" cy="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 b="1" dirty="0">
                  <a:solidFill>
                    <a:srgbClr val="FF0000"/>
                  </a:solidFill>
                </a:rPr>
                <a:t>性质</a:t>
              </a: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6576053" y="1270178"/>
            <a:ext cx="4526217" cy="5172026"/>
            <a:chOff x="2830264" y="3413575"/>
            <a:chExt cx="3191480" cy="3768255"/>
          </a:xfrm>
        </p:grpSpPr>
        <p:pic>
          <p:nvPicPr>
            <p:cNvPr id="17" name="图片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203" y="3413575"/>
              <a:ext cx="3046413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2830264" y="5961820"/>
              <a:ext cx="3191480" cy="1220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430" b="1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五色代表汉、满、蒙、回、藏五个民族，象征五族共和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1290976" y="306161"/>
            <a:ext cx="1560195" cy="645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小知识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>
          <a:xfrm>
            <a:off x="150707" y="87207"/>
            <a:ext cx="5212927" cy="661247"/>
            <a:chOff x="25" y="-31"/>
            <a:chExt cx="5760" cy="527"/>
          </a:xfrm>
        </p:grpSpPr>
        <p:pic>
          <p:nvPicPr>
            <p:cNvPr id="5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" y="-31"/>
              <a:ext cx="5760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WordArt 3"/>
            <p:cNvSpPr>
              <a:spLocks noChangeArrowheads="1" noChangeShapeType="1" noTextEdit="1"/>
            </p:cNvSpPr>
            <p:nvPr/>
          </p:nvSpPr>
          <p:spPr bwMode="auto">
            <a:xfrm>
              <a:off x="1941" y="98"/>
              <a:ext cx="1659" cy="3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9525">
                    <a:solidFill>
                      <a:srgbClr val="FFFFFF"/>
                    </a:solidFill>
                    <a:round/>
                  </a:ln>
                  <a:solidFill>
                    <a:srgbClr val="FFFF00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本课小结</a:t>
              </a:r>
            </a:p>
          </p:txBody>
        </p:sp>
      </p:grpSp>
      <p:sp>
        <p:nvSpPr>
          <p:cNvPr id="2" name="左大括号 1"/>
          <p:cNvSpPr/>
          <p:nvPr/>
        </p:nvSpPr>
        <p:spPr>
          <a:xfrm>
            <a:off x="334434" y="1819487"/>
            <a:ext cx="325967" cy="450680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78087" y="1374987"/>
            <a:ext cx="211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北洋军阀：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8087" y="4125807"/>
            <a:ext cx="211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资产阶级</a:t>
            </a:r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8087" y="2115821"/>
            <a:ext cx="2118360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独裁统治，对外投靠帝国主义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81068" y="1374987"/>
            <a:ext cx="1893993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军阀割据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333914" y="1374987"/>
            <a:ext cx="1893993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复辟帝制</a:t>
            </a:r>
            <a:endParaRPr lang="zh-CN" altLang="en-US" sz="3200" b="1">
              <a:solidFill>
                <a:srgbClr val="0000CC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69641" y="1433407"/>
            <a:ext cx="1893993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“</a:t>
            </a:r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宋案</a:t>
            </a:r>
            <a:r>
              <a:rPr lang="en-US" altLang="zh-CN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”</a:t>
            </a:r>
            <a:endParaRPr lang="zh-CN" altLang="en-US" sz="3200" b="1">
              <a:solidFill>
                <a:srgbClr val="0000CC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385821" y="2448561"/>
            <a:ext cx="1893993" cy="2262293"/>
            <a:chOff x="3999" y="2892"/>
            <a:chExt cx="2237" cy="2672"/>
          </a:xfrm>
        </p:grpSpPr>
        <p:sp>
          <p:nvSpPr>
            <p:cNvPr id="18" name="上箭头 17"/>
            <p:cNvSpPr/>
            <p:nvPr/>
          </p:nvSpPr>
          <p:spPr>
            <a:xfrm>
              <a:off x="4990" y="2892"/>
              <a:ext cx="453" cy="160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99" y="4873"/>
              <a:ext cx="2237" cy="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solidFill>
                    <a:srgbClr val="0000CC"/>
                  </a:solidFill>
                  <a:latin typeface="华文中宋" pitchFamily="2" charset="-122"/>
                  <a:ea typeface="华文中宋" pitchFamily="2" charset="-122"/>
                  <a:sym typeface="+mn-ea"/>
                </a:rPr>
                <a:t>二次革命</a:t>
              </a:r>
              <a:endPara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78087" y="4850554"/>
            <a:ext cx="2118360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rPr>
              <a:t>反对独裁，维护民主共和。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526694" y="2439248"/>
            <a:ext cx="1893993" cy="2262293"/>
            <a:chOff x="11252" y="2881"/>
            <a:chExt cx="2237" cy="2672"/>
          </a:xfrm>
        </p:grpSpPr>
        <p:sp>
          <p:nvSpPr>
            <p:cNvPr id="25" name="文本框 24"/>
            <p:cNvSpPr txBox="1"/>
            <p:nvPr/>
          </p:nvSpPr>
          <p:spPr>
            <a:xfrm>
              <a:off x="11252" y="4862"/>
              <a:ext cx="2237" cy="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solidFill>
                    <a:srgbClr val="0000CC"/>
                  </a:solidFill>
                  <a:latin typeface="华文中宋" pitchFamily="2" charset="-122"/>
                  <a:ea typeface="华文中宋" pitchFamily="2" charset="-122"/>
                  <a:sym typeface="+mn-ea"/>
                </a:rPr>
                <a:t>继续探索</a:t>
              </a:r>
              <a:endPara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27" name="上箭头 26"/>
            <p:cNvSpPr/>
            <p:nvPr/>
          </p:nvSpPr>
          <p:spPr>
            <a:xfrm>
              <a:off x="11972" y="2881"/>
              <a:ext cx="453" cy="160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33914" y="2448561"/>
            <a:ext cx="1893993" cy="2262293"/>
            <a:chOff x="7481" y="2892"/>
            <a:chExt cx="2237" cy="2672"/>
          </a:xfrm>
        </p:grpSpPr>
        <p:sp>
          <p:nvSpPr>
            <p:cNvPr id="24" name="文本框 23"/>
            <p:cNvSpPr txBox="1"/>
            <p:nvPr/>
          </p:nvSpPr>
          <p:spPr>
            <a:xfrm>
              <a:off x="7481" y="4873"/>
              <a:ext cx="2237" cy="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>
                  <a:solidFill>
                    <a:srgbClr val="0000CC"/>
                  </a:solidFill>
                  <a:latin typeface="华文中宋" pitchFamily="2" charset="-122"/>
                  <a:ea typeface="华文中宋" pitchFamily="2" charset="-122"/>
                  <a:sym typeface="+mn-ea"/>
                </a:rPr>
                <a:t>护国战争</a:t>
              </a:r>
              <a:endParaRPr lang="zh-CN" altLang="en-US" sz="3200" b="1">
                <a:solidFill>
                  <a:srgbClr val="0000CC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28" name="上箭头 27"/>
            <p:cNvSpPr/>
            <p:nvPr/>
          </p:nvSpPr>
          <p:spPr>
            <a:xfrm>
              <a:off x="8208" y="2892"/>
              <a:ext cx="453" cy="160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842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1" grpId="0" animBg="1"/>
      <p:bldP spid="22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24"/>
            <a:ext cx="9144000" cy="1136651"/>
          </a:xfrm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defTabSz="1219170" eaLnBrk="0" fontAlgn="base" hangingPunct="0">
              <a:spcAft>
                <a:spcPct val="0"/>
              </a:spcAft>
              <a:defRPr/>
            </a:pPr>
            <a:r>
              <a:rPr lang="en-US" altLang="zh-CN" sz="5867" spc="0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5867" spc="0" dirty="0">
                <a:solidFill>
                  <a:srgbClr val="A50021"/>
                </a:solidFill>
                <a:latin typeface="黑体" pitchFamily="2" charset="-122"/>
                <a:ea typeface="黑体" pitchFamily="2" charset="-122"/>
              </a:rPr>
              <a:t>捍卫革命成果的斗争</a:t>
            </a:r>
          </a:p>
        </p:txBody>
      </p:sp>
      <p:graphicFrame>
        <p:nvGraphicFramePr>
          <p:cNvPr id="25603" name="Group 3" descr="Rectangle: Click to edit Master text styles&#10;Second level&#10;Third level&#10;Fourth level&#10;Fifth level"/>
          <p:cNvGraphicFramePr>
            <a:graphicFrameLocks noGrp="1"/>
          </p:cNvGraphicFramePr>
          <p:nvPr>
            <p:ph idx="4294967295"/>
          </p:nvPr>
        </p:nvGraphicFramePr>
        <p:xfrm>
          <a:off x="76200" y="1198987"/>
          <a:ext cx="12039600" cy="5441526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5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4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名称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 </a:t>
                      </a:r>
                    </a:p>
                  </a:txBody>
                  <a:tcPr marL="91444" marR="914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起因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 </a:t>
                      </a: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经过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 </a:t>
                      </a: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结果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itchFamily="2" charset="-122"/>
                          <a:ea typeface="黑体" pitchFamily="2" charset="-122"/>
                        </a:rPr>
                        <a:t> </a:t>
                      </a: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0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3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56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1444" marR="914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635" name="Text Box 35"/>
          <p:cNvSpPr txBox="1"/>
          <p:nvPr/>
        </p:nvSpPr>
        <p:spPr>
          <a:xfrm>
            <a:off x="134939" y="2073699"/>
            <a:ext cx="1846263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二次革命 </a:t>
            </a:r>
          </a:p>
        </p:txBody>
      </p:sp>
      <p:sp>
        <p:nvSpPr>
          <p:cNvPr id="25636" name="Text Box 36"/>
          <p:cNvSpPr txBox="1"/>
          <p:nvPr/>
        </p:nvSpPr>
        <p:spPr>
          <a:xfrm>
            <a:off x="198439" y="3262736"/>
            <a:ext cx="1808508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护国运动 </a:t>
            </a:r>
          </a:p>
        </p:txBody>
      </p:sp>
      <p:sp>
        <p:nvSpPr>
          <p:cNvPr id="25637" name="Text Box 37"/>
          <p:cNvSpPr txBox="1"/>
          <p:nvPr/>
        </p:nvSpPr>
        <p:spPr>
          <a:xfrm>
            <a:off x="219499" y="4115435"/>
            <a:ext cx="1831975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第一次护法运动</a:t>
            </a:r>
            <a:r>
              <a:rPr lang="zh-CN" altLang="en-US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38" name="Text Box 38"/>
          <p:cNvSpPr txBox="1"/>
          <p:nvPr/>
        </p:nvSpPr>
        <p:spPr>
          <a:xfrm>
            <a:off x="374651" y="5528099"/>
            <a:ext cx="1676400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第二次护法运动</a:t>
            </a:r>
            <a:r>
              <a:rPr lang="zh-CN" altLang="en-US" sz="280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39" name="Text Box 39"/>
          <p:cNvSpPr txBox="1"/>
          <p:nvPr/>
        </p:nvSpPr>
        <p:spPr>
          <a:xfrm>
            <a:off x="2312988" y="1829225"/>
            <a:ext cx="2941637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刺杀宋教仁</a:t>
            </a:r>
            <a:r>
              <a:rPr lang="zh-CN" altLang="en-US" sz="2800" b="1">
                <a:solidFill>
                  <a:srgbClr val="000000"/>
                </a:solidFill>
                <a:latin typeface="Arial" pitchFamily="34" charset="0"/>
                <a:ea typeface="黑体" pitchFamily="2" charset="-122"/>
              </a:rPr>
              <a:t>“</a:t>
            </a:r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善后大借款</a:t>
            </a:r>
            <a:r>
              <a:rPr lang="zh-CN" altLang="en-US" sz="2800" b="1">
                <a:solidFill>
                  <a:srgbClr val="000000"/>
                </a:solidFill>
                <a:latin typeface="Arial" pitchFamily="34" charset="0"/>
                <a:ea typeface="黑体" pitchFamily="2" charset="-122"/>
              </a:rPr>
              <a:t>”</a:t>
            </a:r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0" name="Text Box 40"/>
          <p:cNvSpPr txBox="1"/>
          <p:nvPr/>
        </p:nvSpPr>
        <p:spPr>
          <a:xfrm>
            <a:off x="2312989" y="3124625"/>
            <a:ext cx="2974975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袁世凯复辟帝制 </a:t>
            </a:r>
          </a:p>
        </p:txBody>
      </p:sp>
      <p:sp>
        <p:nvSpPr>
          <p:cNvPr id="25641" name="Text Box 41"/>
          <p:cNvSpPr txBox="1"/>
          <p:nvPr/>
        </p:nvSpPr>
        <p:spPr>
          <a:xfrm>
            <a:off x="2070101" y="4285087"/>
            <a:ext cx="3644900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段祺瑞拒绝恢复《临时约法》和国会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2" name="Text Box 42"/>
          <p:cNvSpPr txBox="1"/>
          <p:nvPr/>
        </p:nvSpPr>
        <p:spPr>
          <a:xfrm>
            <a:off x="2159001" y="5410625"/>
            <a:ext cx="3217863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为了恢复《临时约法》和国会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3" name="Text Box 43"/>
          <p:cNvSpPr txBox="1"/>
          <p:nvPr/>
        </p:nvSpPr>
        <p:spPr>
          <a:xfrm>
            <a:off x="5376864" y="1916537"/>
            <a:ext cx="2663825" cy="1384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1913年7月，孙中山组织发动讨袁</a:t>
            </a:r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4" name="Text Box 44"/>
          <p:cNvSpPr txBox="1"/>
          <p:nvPr/>
        </p:nvSpPr>
        <p:spPr>
          <a:xfrm>
            <a:off x="5410200" y="3124625"/>
            <a:ext cx="2665413" cy="1384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孙中山为首的革命派积极参加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5" name="Text Box 45"/>
          <p:cNvSpPr txBox="1"/>
          <p:nvPr/>
        </p:nvSpPr>
        <p:spPr>
          <a:xfrm>
            <a:off x="5410201" y="4115225"/>
            <a:ext cx="2449513" cy="181588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孙中山于1917年在广州成立中华民国军政府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6" name="Text Box 46"/>
          <p:cNvSpPr txBox="1"/>
          <p:nvPr/>
        </p:nvSpPr>
        <p:spPr>
          <a:xfrm>
            <a:off x="5373689" y="5410625"/>
            <a:ext cx="2740025" cy="1384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1920年底，他在广州重组军政府，1922年5月北伐 </a:t>
            </a:r>
          </a:p>
        </p:txBody>
      </p:sp>
      <p:sp>
        <p:nvSpPr>
          <p:cNvPr id="25647" name="Text Box 47"/>
          <p:cNvSpPr txBox="1"/>
          <p:nvPr/>
        </p:nvSpPr>
        <p:spPr>
          <a:xfrm>
            <a:off x="8380413" y="1799062"/>
            <a:ext cx="3673475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因力量对比悬殊和革命力量分散而失败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8" name="Text Box 48"/>
          <p:cNvSpPr txBox="1"/>
          <p:nvPr/>
        </p:nvSpPr>
        <p:spPr>
          <a:xfrm>
            <a:off x="8197851" y="3340525"/>
            <a:ext cx="3856037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袁世凯被迫取消帝制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49" name="Text Box 49"/>
          <p:cNvSpPr txBox="1"/>
          <p:nvPr/>
        </p:nvSpPr>
        <p:spPr>
          <a:xfrm>
            <a:off x="8197851" y="4296199"/>
            <a:ext cx="3856037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遭到滇、桂军阀的排挤而失败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25650" name="Text Box 50"/>
          <p:cNvSpPr txBox="1"/>
          <p:nvPr/>
        </p:nvSpPr>
        <p:spPr>
          <a:xfrm>
            <a:off x="8220075" y="5443962"/>
            <a:ext cx="3810000" cy="95410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因军阀陈炯明在广州发动叛乱而失败</a:t>
            </a:r>
            <a:r>
              <a:rPr lang="zh-CN" altLang="en-US" sz="280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076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/>
      <p:bldP spid="25638" grpId="0"/>
      <p:bldP spid="25641" grpId="0"/>
      <p:bldP spid="25642" grpId="0"/>
      <p:bldP spid="25645" grpId="0"/>
      <p:bldP spid="25646" grpId="0"/>
      <p:bldP spid="25649" grpId="0"/>
      <p:bldP spid="256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676900" y="5071745"/>
            <a:ext cx="6453505" cy="17748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69460" y="982845"/>
            <a:ext cx="1560195" cy="645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小知识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11374" y="1065590"/>
            <a:ext cx="4102100" cy="4781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520" b="1">
                <a:solidFill>
                  <a:schemeClr val="tx1"/>
                </a:solidFill>
              </a:rPr>
              <a:t>公元纪年与民国纪年的换算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11499" y="1869548"/>
            <a:ext cx="5473557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公元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1912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年 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=  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民国元年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12070" y="3437365"/>
            <a:ext cx="4979754" cy="53403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公元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年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= 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民国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5512" y="4295019"/>
            <a:ext cx="150464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dirty="0">
                <a:solidFill>
                  <a:srgbClr val="00B0F0"/>
                </a:solidFill>
              </a:rPr>
              <a:t>－ </a:t>
            </a:r>
            <a:r>
              <a:rPr lang="en-US" altLang="zh-CN" sz="2880" dirty="0">
                <a:solidFill>
                  <a:srgbClr val="00B0F0"/>
                </a:solidFill>
              </a:rPr>
              <a:t>1911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18937" y="5071553"/>
            <a:ext cx="5473557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公元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1935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年 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=  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民国      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05586" y="3437365"/>
            <a:ext cx="168601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>
                <a:solidFill>
                  <a:srgbClr val="FF0000"/>
                </a:solidFill>
              </a:rPr>
              <a:t>＋ </a:t>
            </a:r>
            <a:r>
              <a:rPr lang="en-US" altLang="zh-CN" sz="2880">
                <a:solidFill>
                  <a:srgbClr val="FF0000"/>
                </a:solidFill>
              </a:rPr>
              <a:t>1911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69676" y="5071553"/>
            <a:ext cx="763566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11374" y="4283220"/>
            <a:ext cx="4979754" cy="53403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民国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= 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公元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 </a:t>
            </a:r>
            <a:r>
              <a:rPr lang="zh-CN" altLang="en-US" sz="288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8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</a:t>
            </a:r>
            <a:r>
              <a:rPr lang="en-US" altLang="zh-CN" sz="288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9275" y="2653319"/>
            <a:ext cx="5473557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1912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=  1</a:t>
            </a:r>
            <a:endParaRPr lang="zh-CN" altLang="en-US" sz="288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25696" y="2652989"/>
            <a:ext cx="168601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>
                <a:solidFill>
                  <a:srgbClr val="FF0000"/>
                </a:solidFill>
              </a:rPr>
              <a:t>＋ </a:t>
            </a:r>
            <a:r>
              <a:rPr lang="en-US" altLang="zh-CN" sz="2880">
                <a:solidFill>
                  <a:srgbClr val="FF0000"/>
                </a:solidFill>
              </a:rPr>
              <a:t>1911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18937" y="5791220"/>
            <a:ext cx="5473557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民国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36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年  </a:t>
            </a:r>
            <a:r>
              <a:rPr lang="en-US" altLang="zh-CN" sz="2880" b="1">
                <a:latin typeface="微软雅黑" panose="020B0503020204020204" charset="-122"/>
                <a:ea typeface="微软雅黑" panose="020B0503020204020204" charset="-122"/>
              </a:rPr>
              <a:t>=  </a:t>
            </a:r>
            <a:r>
              <a:rPr lang="zh-CN" altLang="en-US" sz="2880" b="1">
                <a:latin typeface="微软雅黑" panose="020B0503020204020204" charset="-122"/>
                <a:ea typeface="微软雅黑" panose="020B0503020204020204" charset="-122"/>
              </a:rPr>
              <a:t>公元          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87193" y="5791200"/>
            <a:ext cx="1026281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>
                <a:solidFill>
                  <a:srgbClr val="FF0000"/>
                </a:solidFill>
              </a:rPr>
              <a:t>1937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7904" y="5071553"/>
            <a:ext cx="763566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>
                <a:solidFill>
                  <a:schemeClr val="tx1"/>
                </a:solidFill>
              </a:rPr>
              <a:t>例：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  <p:bldP spid="8" grpId="0"/>
      <p:bldP spid="10" grpId="0"/>
      <p:bldP spid="11" grpId="0"/>
      <p:bldP spid="12" grpId="0"/>
      <p:bldP spid="14" grpId="0" bldLvl="0" animBg="1"/>
      <p:bldP spid="4" grpId="0"/>
      <p:bldP spid="6" grpId="0"/>
      <p:bldP spid="9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676900" y="5071745"/>
            <a:ext cx="6453505" cy="17748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44099" y="594634"/>
            <a:ext cx="5692061" cy="685195"/>
            <a:chOff x="2328" y="1778"/>
            <a:chExt cx="9810" cy="1133"/>
          </a:xfrm>
        </p:grpSpPr>
        <p:grpSp>
          <p:nvGrpSpPr>
            <p:cNvPr id="2" name="Group 2"/>
            <p:cNvGrpSpPr/>
            <p:nvPr/>
          </p:nvGrpSpPr>
          <p:grpSpPr>
            <a:xfrm>
              <a:off x="2328" y="1778"/>
              <a:ext cx="9810" cy="1133"/>
              <a:chOff x="0" y="0"/>
              <a:chExt cx="6228000" cy="719137"/>
            </a:xfrm>
          </p:grpSpPr>
          <p:sp>
            <p:nvSpPr>
              <p:cNvPr id="19461" name="AutoShape 3"/>
              <p:cNvSpPr/>
              <p:nvPr/>
            </p:nvSpPr>
            <p:spPr>
              <a:xfrm>
                <a:off x="913" y="0"/>
                <a:ext cx="6226175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44492"/>
                  </a:gs>
                  <a:gs pos="100000">
                    <a:srgbClr val="012A5B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ctr"/>
              <a:lstStyle/>
              <a:p>
                <a:pPr algn="l" eaLnBrk="0" hangingPunct="0"/>
                <a:endParaRPr lang="zh-CN" altLang="zh-CN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62" name="AutoShape 3"/>
              <p:cNvSpPr/>
              <p:nvPr/>
            </p:nvSpPr>
            <p:spPr>
              <a:xfrm>
                <a:off x="0" y="88900"/>
                <a:ext cx="6228000" cy="541337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F2"/>
                  </a:gs>
                  <a:gs pos="100000">
                    <a:srgbClr val="BFBFBF"/>
                  </a:gs>
                </a:gsLst>
                <a:lin ang="5400000" scaled="1"/>
                <a:tileRect/>
              </a:gradFill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l" eaLnBrk="0" hangingPunct="0"/>
                <a:endParaRPr lang="zh-CN" altLang="zh-CN" sz="1905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5125" name="Rectangle 13"/>
            <p:cNvSpPr/>
            <p:nvPr/>
          </p:nvSpPr>
          <p:spPr>
            <a:xfrm>
              <a:off x="3007" y="1885"/>
              <a:ext cx="845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  <a:r>
                <a:rPr lang="zh-CN" altLang="zh-CN" sz="305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zh-CN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《中华民国临时约法》</a:t>
              </a:r>
            </a:p>
          </p:txBody>
        </p:sp>
      </p:grpSp>
      <p:sp>
        <p:nvSpPr>
          <p:cNvPr id="29" name="文本框 8193"/>
          <p:cNvSpPr txBox="1">
            <a:spLocks noChangeArrowheads="1"/>
          </p:cNvSpPr>
          <p:nvPr/>
        </p:nvSpPr>
        <p:spPr bwMode="auto">
          <a:xfrm>
            <a:off x="1034438" y="1493364"/>
            <a:ext cx="9829195" cy="1029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3050" dirty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1912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日，孙中山以临时大总统名义颁布了由参议院制定的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中华民国临时约法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pic>
        <p:nvPicPr>
          <p:cNvPr id="32" name="图片 31" descr="QQ截图201709271017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887" y="2884710"/>
            <a:ext cx="4499429" cy="318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矩形 32"/>
          <p:cNvSpPr/>
          <p:nvPr/>
        </p:nvSpPr>
        <p:spPr>
          <a:xfrm>
            <a:off x="6427140" y="6150448"/>
            <a:ext cx="373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中华民国临时约法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颁发现场</a:t>
            </a:r>
          </a:p>
        </p:txBody>
      </p:sp>
      <p:sp>
        <p:nvSpPr>
          <p:cNvPr id="30" name="矩形 29"/>
          <p:cNvSpPr/>
          <p:nvPr/>
        </p:nvSpPr>
        <p:spPr>
          <a:xfrm>
            <a:off x="1061321" y="6082411"/>
            <a:ext cx="3865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中华民国临时约法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制定现场 </a:t>
            </a:r>
          </a:p>
        </p:txBody>
      </p:sp>
      <p:pic>
        <p:nvPicPr>
          <p:cNvPr id="34" name="图片 33" descr="QQ截图201709271024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9" y="2884710"/>
            <a:ext cx="4535746" cy="3197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676900" y="5071745"/>
            <a:ext cx="6453505" cy="1774825"/>
          </a:xfrm>
          <a:prstGeom prst="rect">
            <a:avLst/>
          </a:prstGeom>
        </p:spPr>
      </p:pic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10614707" y="4104648"/>
            <a:ext cx="754370" cy="38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" name="文本框 8193"/>
          <p:cNvSpPr txBox="1">
            <a:spLocks noChangeArrowheads="1"/>
          </p:cNvSpPr>
          <p:nvPr/>
        </p:nvSpPr>
        <p:spPr bwMode="auto">
          <a:xfrm>
            <a:off x="1025568" y="2907790"/>
            <a:ext cx="6296781" cy="1499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④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参议院行使</a:t>
            </a:r>
            <a:r>
              <a:rPr lang="zh-CN" altLang="en-US" sz="305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立法权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，国务员辅佐</a:t>
            </a:r>
          </a:p>
          <a:p>
            <a:pPr>
              <a:defRPr/>
            </a:pP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临时大总统行使</a:t>
            </a:r>
            <a:r>
              <a:rPr lang="zh-CN" altLang="en-US" sz="305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行政权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并负其责任，</a:t>
            </a:r>
            <a:r>
              <a:rPr lang="zh-CN" altLang="en-US" sz="305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司法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独立等。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122367" y="763151"/>
            <a:ext cx="5885543" cy="56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①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中华民国的主权属于全体国民。</a:t>
            </a:r>
          </a:p>
        </p:txBody>
      </p:sp>
      <p:sp>
        <p:nvSpPr>
          <p:cNvPr id="33" name="矩形 32"/>
          <p:cNvSpPr/>
          <p:nvPr/>
        </p:nvSpPr>
        <p:spPr>
          <a:xfrm>
            <a:off x="1122367" y="1511331"/>
            <a:ext cx="4074886" cy="56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②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国民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一律平等。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098606" y="2309239"/>
            <a:ext cx="4749195" cy="56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③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国民有</a:t>
            </a:r>
            <a:r>
              <a:rPr lang="en-US" altLang="zh-CN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r>
              <a:rPr lang="zh-CN" altLang="en-US" sz="305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自由和权利。</a:t>
            </a:r>
          </a:p>
        </p:txBody>
      </p:sp>
      <p:sp>
        <p:nvSpPr>
          <p:cNvPr id="11" name="TextBox 52"/>
          <p:cNvSpPr txBox="1"/>
          <p:nvPr/>
        </p:nvSpPr>
        <p:spPr>
          <a:xfrm>
            <a:off x="1295466" y="227983"/>
            <a:ext cx="2915285" cy="560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内        容：</a:t>
            </a:r>
          </a:p>
        </p:txBody>
      </p:sp>
      <p:sp>
        <p:nvSpPr>
          <p:cNvPr id="15" name="右箭头 14"/>
          <p:cNvSpPr/>
          <p:nvPr/>
        </p:nvSpPr>
        <p:spPr>
          <a:xfrm>
            <a:off x="7231995" y="1105240"/>
            <a:ext cx="1042775" cy="7132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437018" y="892343"/>
            <a:ext cx="224911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FF0000"/>
                </a:solidFill>
              </a:rPr>
              <a:t>主权在民</a:t>
            </a:r>
          </a:p>
        </p:txBody>
      </p:sp>
      <p:sp>
        <p:nvSpPr>
          <p:cNvPr id="18" name="右中括号 17"/>
          <p:cNvSpPr/>
          <p:nvPr/>
        </p:nvSpPr>
        <p:spPr>
          <a:xfrm>
            <a:off x="5971864" y="1686188"/>
            <a:ext cx="411238" cy="1059957"/>
          </a:xfrm>
          <a:prstGeom prst="righ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9" name="右箭头 18"/>
          <p:cNvSpPr/>
          <p:nvPr/>
        </p:nvSpPr>
        <p:spPr>
          <a:xfrm>
            <a:off x="6658043" y="2143415"/>
            <a:ext cx="1426749" cy="43542"/>
          </a:xfrm>
          <a:prstGeom prst="rightArrow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0" name="文本框 19"/>
          <p:cNvSpPr txBox="1"/>
          <p:nvPr/>
        </p:nvSpPr>
        <p:spPr>
          <a:xfrm>
            <a:off x="8437018" y="1967609"/>
            <a:ext cx="224911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FF0000"/>
                </a:solidFill>
              </a:rPr>
              <a:t>平等自由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456506" y="3602813"/>
            <a:ext cx="224911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FF0000"/>
                </a:solidFill>
              </a:rPr>
              <a:t>三权分立</a:t>
            </a:r>
          </a:p>
        </p:txBody>
      </p:sp>
      <p:sp>
        <p:nvSpPr>
          <p:cNvPr id="22" name="右箭头 21"/>
          <p:cNvSpPr/>
          <p:nvPr/>
        </p:nvSpPr>
        <p:spPr>
          <a:xfrm>
            <a:off x="7565211" y="3855856"/>
            <a:ext cx="548519" cy="71967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256886" y="314191"/>
            <a:ext cx="1739900" cy="5607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305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进步意义</a:t>
            </a:r>
          </a:p>
        </p:txBody>
      </p:sp>
      <p:sp>
        <p:nvSpPr>
          <p:cNvPr id="27" name="TextBox 52"/>
          <p:cNvSpPr txBox="1"/>
          <p:nvPr/>
        </p:nvSpPr>
        <p:spPr>
          <a:xfrm>
            <a:off x="883992" y="5096030"/>
            <a:ext cx="572135" cy="1029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意    </a:t>
            </a:r>
            <a:endParaRPr lang="en-US" altLang="zh-CN" sz="305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05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义</a:t>
            </a:r>
          </a:p>
        </p:txBody>
      </p:sp>
      <p:sp>
        <p:nvSpPr>
          <p:cNvPr id="28" name="矩形 27"/>
          <p:cNvSpPr/>
          <p:nvPr/>
        </p:nvSpPr>
        <p:spPr>
          <a:xfrm>
            <a:off x="1657290" y="5072041"/>
            <a:ext cx="9886926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① </a:t>
            </a:r>
            <a:r>
              <a:rPr lang="zh-CN" altLang="en-US" sz="2665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zh-CN" altLang="en-US" sz="2665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中国历史上第一部具有</a:t>
            </a:r>
            <a:r>
              <a:rPr lang="zh-CN" altLang="en-US" sz="2665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资产阶级共和国宪法性质</a:t>
            </a:r>
            <a:r>
              <a:rPr lang="zh-CN" altLang="en-US" sz="2665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的重要文件。</a:t>
            </a:r>
          </a:p>
        </p:txBody>
      </p:sp>
      <p:sp>
        <p:nvSpPr>
          <p:cNvPr id="29" name="矩形 28"/>
          <p:cNvSpPr/>
          <p:nvPr/>
        </p:nvSpPr>
        <p:spPr>
          <a:xfrm>
            <a:off x="1657350" y="5636260"/>
            <a:ext cx="519366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②</a:t>
            </a:r>
            <a:r>
              <a:rPr lang="zh-CN" altLang="en-US" sz="2665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它肯定了资产阶级民主共和制度和民主自由原则，是辛亥革命的重要成果。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883992" y="4678079"/>
            <a:ext cx="10484964" cy="14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2" grpId="0"/>
      <p:bldP spid="33" grpId="0"/>
      <p:bldP spid="34" grpId="0"/>
      <p:bldP spid="15" grpId="0" bldLvl="0" animBg="1"/>
      <p:bldP spid="16" grpId="0"/>
      <p:bldP spid="18" grpId="0" bldLvl="0" animBg="1"/>
      <p:bldP spid="19" grpId="0" bldLvl="0" animBg="1"/>
      <p:bldP spid="20" grpId="0"/>
      <p:bldP spid="21" grpId="0"/>
      <p:bldP spid="22" grpId="0" bldLvl="0" animBg="1"/>
      <p:bldP spid="23" grpId="0" bldLvl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ab36dbc647d9c378322a19eeb03309b4">
            <a:hlinkClick r:id="rId4" action="ppaction://hlinksldjump"/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5676900" y="5071745"/>
            <a:ext cx="6453505" cy="1774825"/>
          </a:xfrm>
          <a:prstGeom prst="rect">
            <a:avLst/>
          </a:prstGeom>
        </p:spPr>
      </p:pic>
      <p:sp>
        <p:nvSpPr>
          <p:cNvPr id="16386" name="文本框 119809"/>
          <p:cNvSpPr txBox="1">
            <a:spLocks noChangeArrowheads="1"/>
          </p:cNvSpPr>
          <p:nvPr/>
        </p:nvSpPr>
        <p:spPr bwMode="auto">
          <a:xfrm>
            <a:off x="5137808" y="1135664"/>
            <a:ext cx="226470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三权分立</a:t>
            </a:r>
          </a:p>
        </p:txBody>
      </p:sp>
      <p:sp>
        <p:nvSpPr>
          <p:cNvPr id="16387" name="文本框 119810"/>
          <p:cNvSpPr txBox="1">
            <a:spLocks noChangeArrowheads="1"/>
          </p:cNvSpPr>
          <p:nvPr/>
        </p:nvSpPr>
        <p:spPr bwMode="auto">
          <a:xfrm>
            <a:off x="4392613" y="2325688"/>
            <a:ext cx="3852862" cy="535940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行政权（总统、国务员）</a:t>
            </a:r>
          </a:p>
        </p:txBody>
      </p:sp>
      <p:sp>
        <p:nvSpPr>
          <p:cNvPr id="16388" name="文本框 119811"/>
          <p:cNvSpPr txBox="1">
            <a:spLocks noChangeArrowheads="1"/>
          </p:cNvSpPr>
          <p:nvPr/>
        </p:nvSpPr>
        <p:spPr bwMode="auto">
          <a:xfrm>
            <a:off x="2678112" y="4611689"/>
            <a:ext cx="2246312" cy="951230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立法权（国会）</a:t>
            </a:r>
          </a:p>
        </p:txBody>
      </p:sp>
      <p:sp>
        <p:nvSpPr>
          <p:cNvPr id="16389" name="文本框 119812"/>
          <p:cNvSpPr txBox="1">
            <a:spLocks noChangeArrowheads="1"/>
          </p:cNvSpPr>
          <p:nvPr/>
        </p:nvSpPr>
        <p:spPr bwMode="auto">
          <a:xfrm>
            <a:off x="6945312" y="4516438"/>
            <a:ext cx="2233612" cy="951230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司法权（法院）</a:t>
            </a:r>
          </a:p>
        </p:txBody>
      </p:sp>
      <p:sp>
        <p:nvSpPr>
          <p:cNvPr id="16390" name="直接连接符 119813"/>
          <p:cNvSpPr>
            <a:spLocks noChangeShapeType="1"/>
          </p:cNvSpPr>
          <p:nvPr/>
        </p:nvSpPr>
        <p:spPr bwMode="auto">
          <a:xfrm flipH="1">
            <a:off x="3744913" y="3144838"/>
            <a:ext cx="9144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1" name="直接连接符 119814"/>
          <p:cNvSpPr>
            <a:spLocks noChangeShapeType="1"/>
          </p:cNvSpPr>
          <p:nvPr/>
        </p:nvSpPr>
        <p:spPr bwMode="auto">
          <a:xfrm flipV="1">
            <a:off x="4049713" y="3144838"/>
            <a:ext cx="990600" cy="1295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直接连接符 119815"/>
          <p:cNvSpPr>
            <a:spLocks noChangeShapeType="1"/>
          </p:cNvSpPr>
          <p:nvPr/>
        </p:nvSpPr>
        <p:spPr bwMode="auto">
          <a:xfrm>
            <a:off x="7783513" y="3144838"/>
            <a:ext cx="7620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3" name="直接连接符 119816"/>
          <p:cNvSpPr>
            <a:spLocks noChangeShapeType="1"/>
          </p:cNvSpPr>
          <p:nvPr/>
        </p:nvSpPr>
        <p:spPr bwMode="auto">
          <a:xfrm flipH="1" flipV="1">
            <a:off x="7402513" y="3144838"/>
            <a:ext cx="7620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直接连接符 119817"/>
          <p:cNvSpPr>
            <a:spLocks noChangeShapeType="1"/>
          </p:cNvSpPr>
          <p:nvPr/>
        </p:nvSpPr>
        <p:spPr bwMode="auto">
          <a:xfrm>
            <a:off x="5497513" y="4668838"/>
            <a:ext cx="1295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直接连接符 119818"/>
          <p:cNvSpPr>
            <a:spLocks noChangeShapeType="1"/>
          </p:cNvSpPr>
          <p:nvPr/>
        </p:nvSpPr>
        <p:spPr bwMode="auto">
          <a:xfrm flipH="1">
            <a:off x="5497513" y="4897438"/>
            <a:ext cx="1295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矩形 119819"/>
          <p:cNvSpPr>
            <a:spLocks noChangeArrowheads="1"/>
          </p:cNvSpPr>
          <p:nvPr/>
        </p:nvSpPr>
        <p:spPr bwMode="auto">
          <a:xfrm>
            <a:off x="5738813" y="4211638"/>
            <a:ext cx="369570" cy="44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397" name="直接连接符 119820"/>
          <p:cNvSpPr>
            <a:spLocks noChangeShapeType="1"/>
          </p:cNvSpPr>
          <p:nvPr/>
        </p:nvSpPr>
        <p:spPr bwMode="auto">
          <a:xfrm flipV="1">
            <a:off x="5345113" y="3983038"/>
            <a:ext cx="4572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8" name="直接连接符 119821"/>
          <p:cNvSpPr>
            <a:spLocks noChangeShapeType="1"/>
          </p:cNvSpPr>
          <p:nvPr/>
        </p:nvSpPr>
        <p:spPr bwMode="auto">
          <a:xfrm flipH="1" flipV="1">
            <a:off x="6488113" y="3983038"/>
            <a:ext cx="4572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9" name="直接连接符 119822"/>
          <p:cNvSpPr>
            <a:spLocks noChangeShapeType="1"/>
          </p:cNvSpPr>
          <p:nvPr/>
        </p:nvSpPr>
        <p:spPr bwMode="auto">
          <a:xfrm flipV="1">
            <a:off x="6107113" y="3068638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椭圆 119823"/>
          <p:cNvSpPr>
            <a:spLocks noChangeArrowheads="1"/>
          </p:cNvSpPr>
          <p:nvPr/>
        </p:nvSpPr>
        <p:spPr bwMode="auto">
          <a:xfrm>
            <a:off x="5573713" y="3449638"/>
            <a:ext cx="1143000" cy="685800"/>
          </a:xfrm>
          <a:prstGeom prst="ellipse">
            <a:avLst/>
          </a:prstGeom>
          <a:solidFill>
            <a:srgbClr val="F6D7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21917" tIns="60958" rIns="121917" bIns="60958" anchor="ctr"/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700" b="1">
                <a:latin typeface="微软雅黑" panose="020B0503020204020204" charset="-122"/>
                <a:ea typeface="微软雅黑" panose="020B0503020204020204" charset="-122"/>
              </a:rPr>
              <a:t>制衡</a:t>
            </a:r>
          </a:p>
        </p:txBody>
      </p:sp>
      <p:grpSp>
        <p:nvGrpSpPr>
          <p:cNvPr id="2" name="组合 119824"/>
          <p:cNvGrpSpPr/>
          <p:nvPr/>
        </p:nvGrpSpPr>
        <p:grpSpPr bwMode="auto">
          <a:xfrm>
            <a:off x="4749800" y="5659438"/>
            <a:ext cx="4151794" cy="914400"/>
            <a:chOff x="1344" y="3093"/>
            <a:chExt cx="2420" cy="576"/>
          </a:xfrm>
        </p:grpSpPr>
        <p:sp>
          <p:nvSpPr>
            <p:cNvPr id="16403" name="右箭头 119825"/>
            <p:cNvSpPr>
              <a:spLocks noChangeArrowheads="1"/>
            </p:cNvSpPr>
            <p:nvPr/>
          </p:nvSpPr>
          <p:spPr bwMode="auto">
            <a:xfrm>
              <a:off x="1344" y="3093"/>
              <a:ext cx="384" cy="576"/>
            </a:xfrm>
            <a:prstGeom prst="rightArrow">
              <a:avLst>
                <a:gd name="adj1" fmla="val 50000"/>
                <a:gd name="adj2" fmla="val 51292"/>
              </a:avLst>
            </a:prstGeom>
            <a:noFill/>
            <a:ln w="317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17" tIns="60958" rIns="121917" bIns="60958"/>
            <a:lstStyle>
              <a:lvl1pPr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04" name="文本框 119826"/>
            <p:cNvSpPr txBox="1">
              <a:spLocks noChangeArrowheads="1"/>
            </p:cNvSpPr>
            <p:nvPr/>
          </p:nvSpPr>
          <p:spPr bwMode="auto">
            <a:xfrm>
              <a:off x="1824" y="3184"/>
              <a:ext cx="1940" cy="338"/>
            </a:xfrm>
            <a:prstGeom prst="rect">
              <a:avLst/>
            </a:prstGeom>
            <a:solidFill>
              <a:srgbClr val="F6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1917" tIns="60958" rIns="121917" bIns="60958">
              <a:spAutoFit/>
            </a:bodyPr>
            <a:lstStyle>
              <a:lvl1pPr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1219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700" b="1">
                  <a:latin typeface="微软雅黑" panose="020B0503020204020204" charset="-122"/>
                  <a:ea typeface="微软雅黑" panose="020B0503020204020204" charset="-122"/>
                </a:rPr>
                <a:t>有效地防止专制独裁</a:t>
              </a:r>
            </a:p>
          </p:txBody>
        </p:sp>
      </p:grpSp>
      <p:sp>
        <p:nvSpPr>
          <p:cNvPr id="16402" name="矩形 8"/>
          <p:cNvSpPr>
            <a:spLocks noChangeArrowheads="1"/>
          </p:cNvSpPr>
          <p:nvPr/>
        </p:nvSpPr>
        <p:spPr bwMode="auto">
          <a:xfrm>
            <a:off x="9708833" y="280989"/>
            <a:ext cx="309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1600" b="1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5664835" y="5183505"/>
            <a:ext cx="6453505" cy="1774825"/>
          </a:xfrm>
          <a:prstGeom prst="rect">
            <a:avLst/>
          </a:prstGeom>
        </p:spPr>
      </p:pic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273051" y="2263156"/>
            <a:ext cx="5357349" cy="337439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indent="457200" eaLnBrk="0" hangingPunct="0">
              <a:defRPr/>
            </a:pP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袁世凯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1859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年－</a:t>
            </a:r>
            <a:r>
              <a:rPr lang="en-US" altLang="zh-CN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1916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年）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，中国近代史上著名的政治家、军事家，北洋军阀领袖。河南项城人，故人称“袁项城”。</a:t>
            </a:r>
          </a:p>
          <a:p>
            <a:pPr indent="457200" eaLnBrk="0" hangingPunct="0">
              <a:buFontTx/>
              <a:buNone/>
              <a:defRPr/>
            </a:pP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他靠出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卖维新派而获得慈禧的信任，以血腥镇压义和团和出卖主权而博得帝国主义的欢心，一直是清政府和帝国主义所倚重的人物。</a:t>
            </a:r>
            <a:endParaRPr lang="zh-CN" altLang="en-US" sz="2665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35" name="图片 34" descr="1956125289527667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49" y="2351730"/>
            <a:ext cx="3368891" cy="3857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512245" y="1422658"/>
            <a:ext cx="2019300" cy="645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人物扫描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83" y="2331735"/>
            <a:ext cx="3369129" cy="3877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17" y="2331735"/>
            <a:ext cx="3364895" cy="38779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26887" y="384869"/>
            <a:ext cx="5932714" cy="685195"/>
            <a:chOff x="2328" y="1778"/>
            <a:chExt cx="9810" cy="1133"/>
          </a:xfrm>
        </p:grpSpPr>
        <p:grpSp>
          <p:nvGrpSpPr>
            <p:cNvPr id="8" name="Group 2"/>
            <p:cNvGrpSpPr/>
            <p:nvPr/>
          </p:nvGrpSpPr>
          <p:grpSpPr>
            <a:xfrm>
              <a:off x="2328" y="1778"/>
              <a:ext cx="9810" cy="1133"/>
              <a:chOff x="0" y="0"/>
              <a:chExt cx="6228000" cy="719137"/>
            </a:xfrm>
          </p:grpSpPr>
          <p:sp>
            <p:nvSpPr>
              <p:cNvPr id="10" name="AutoShape 3"/>
              <p:cNvSpPr/>
              <p:nvPr/>
            </p:nvSpPr>
            <p:spPr>
              <a:xfrm>
                <a:off x="913" y="0"/>
                <a:ext cx="6226175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44492"/>
                  </a:gs>
                  <a:gs pos="100000">
                    <a:srgbClr val="012A5B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anchor="ctr"/>
              <a:lstStyle/>
              <a:p>
                <a:pPr algn="l" eaLnBrk="0" hangingPunct="0"/>
                <a:endParaRPr lang="zh-CN" altLang="zh-CN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AutoShape 3"/>
              <p:cNvSpPr/>
              <p:nvPr/>
            </p:nvSpPr>
            <p:spPr>
              <a:xfrm>
                <a:off x="0" y="88900"/>
                <a:ext cx="6228000" cy="541337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F2"/>
                  </a:gs>
                  <a:gs pos="100000">
                    <a:srgbClr val="BFBFBF"/>
                  </a:gs>
                </a:gsLst>
                <a:lin ang="5400000" scaled="1"/>
                <a:tileRect/>
              </a:gradFill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l" eaLnBrk="0" hangingPunct="0"/>
                <a:endParaRPr lang="zh-CN" altLang="zh-CN" sz="1905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9" name="Rectangle 13"/>
            <p:cNvSpPr/>
            <p:nvPr/>
          </p:nvSpPr>
          <p:spPr>
            <a:xfrm>
              <a:off x="3007" y="1885"/>
              <a:ext cx="845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  <a:r>
                <a:rPr lang="zh-CN" altLang="zh-CN" sz="305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袁世凯窃取革命果实</a:t>
              </a:r>
              <a:endParaRPr lang="zh-CN" altLang="zh-CN" sz="30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807555" y="3179233"/>
            <a:ext cx="6267752" cy="29635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</a:t>
            </a:r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武昌首义，清廷震惊。清政府起用袁世凯为内阁总理大臣。</a:t>
            </a:r>
          </a:p>
          <a:p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袁世凯授命攻占汉阳，武昌危在旦夕。</a:t>
            </a:r>
          </a:p>
          <a:p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帝国主义干涉革命，新政府财政危机。</a:t>
            </a:r>
          </a:p>
          <a:p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革命党内部意见分歧。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64045" y="567630"/>
            <a:ext cx="5932714" cy="560614"/>
            <a:chOff x="2328" y="1885"/>
            <a:chExt cx="9810" cy="927"/>
          </a:xfrm>
        </p:grpSpPr>
        <p:sp>
          <p:nvSpPr>
            <p:cNvPr id="19462" name="AutoShape 3"/>
            <p:cNvSpPr/>
            <p:nvPr/>
          </p:nvSpPr>
          <p:spPr>
            <a:xfrm>
              <a:off x="2328" y="1918"/>
              <a:ext cx="9810" cy="85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F2"/>
                </a:gs>
                <a:gs pos="100000">
                  <a:srgbClr val="BFBFBF"/>
                </a:gs>
              </a:gsLst>
              <a:lin ang="5400000" scaled="1"/>
              <a:tileRect/>
            </a:gradFill>
            <a:ln w="254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 eaLnBrk="0" hangingPunct="0"/>
              <a:endParaRPr lang="zh-CN" altLang="zh-CN" sz="1905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5125" name="Rectangle 13"/>
            <p:cNvSpPr/>
            <p:nvPr/>
          </p:nvSpPr>
          <p:spPr>
            <a:xfrm>
              <a:off x="3007" y="1885"/>
              <a:ext cx="8450" cy="9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305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袁世凯如何窃取革命果实？</a:t>
              </a:r>
              <a:endParaRPr lang="zh-CN" altLang="zh-CN" sz="30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7" name="图片 36" descr="16_151010151339_1.jpg"/>
          <p:cNvPicPr>
            <a:picLocks noChangeAspect="1"/>
          </p:cNvPicPr>
          <p:nvPr/>
        </p:nvPicPr>
        <p:blipFill>
          <a:blip r:embed="rId5"/>
          <a:srcRect l="25696"/>
          <a:stretch>
            <a:fillRect/>
          </a:stretch>
        </p:blipFill>
        <p:spPr>
          <a:xfrm>
            <a:off x="8552202" y="587587"/>
            <a:ext cx="1881348" cy="1973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1486807" y="1752600"/>
            <a:ext cx="441839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/>
              <a:t>1</a:t>
            </a:r>
            <a:r>
              <a:rPr lang="zh-CN" altLang="en-US" sz="2665" b="1"/>
              <a:t>、南北议和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14312" y="3179233"/>
            <a:ext cx="3809298" cy="3066420"/>
            <a:chOff x="666" y="4646"/>
            <a:chExt cx="7500" cy="536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rcRect b="8433"/>
            <a:stretch>
              <a:fillRect/>
            </a:stretch>
          </p:blipFill>
          <p:spPr>
            <a:xfrm>
              <a:off x="666" y="4646"/>
              <a:ext cx="7499" cy="466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054" y="9315"/>
              <a:ext cx="7112" cy="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/>
                <a:t>12</a:t>
              </a:r>
              <a:r>
                <a:rPr lang="zh-CN" altLang="en-US" sz="2000"/>
                <a:t>月</a:t>
              </a:r>
              <a:r>
                <a:rPr lang="en-US" altLang="zh-CN" sz="2000"/>
                <a:t>28</a:t>
              </a:r>
              <a:r>
                <a:rPr lang="zh-CN" altLang="en-US" sz="2000"/>
                <a:t>日南北议和正式开始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5067314" y="3383747"/>
            <a:ext cx="6088979" cy="2143125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2665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zh-CN" altLang="en-US" sz="2665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“如清帝退位，宣布共和，则临时政府决不食言，文即可正式宣布解职，以功以能，首推袁氏。”          </a:t>
            </a:r>
          </a:p>
          <a:p>
            <a:r>
              <a:rPr lang="zh-CN" altLang="en-US" sz="2665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</a:t>
            </a:r>
            <a:r>
              <a:rPr lang="en-US" altLang="zh-CN" sz="2665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665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孙中山</a:t>
            </a:r>
          </a:p>
        </p:txBody>
      </p:sp>
      <p:sp>
        <p:nvSpPr>
          <p:cNvPr id="20" name="云形标注 19"/>
          <p:cNvSpPr/>
          <p:nvPr/>
        </p:nvSpPr>
        <p:spPr>
          <a:xfrm>
            <a:off x="4015921" y="1282095"/>
            <a:ext cx="3931712" cy="1646162"/>
          </a:xfrm>
          <a:prstGeom prst="cloudCallout">
            <a:avLst>
              <a:gd name="adj1" fmla="val -69769"/>
              <a:gd name="adj2" fmla="val 66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湖北军政府为什么要与袁世凯议和？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1555" y="2431143"/>
            <a:ext cx="645885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/>
              <a:t>结束帝制，建立共和，此当时最佳选择。</a:t>
            </a:r>
          </a:p>
        </p:txBody>
      </p:sp>
      <p:pic>
        <p:nvPicPr>
          <p:cNvPr id="2" name="图片 1" descr="ab36dbc647d9c378322a19eeb03309b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5763260" y="4922520"/>
            <a:ext cx="6453505" cy="1774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bldLvl="0" animBg="1"/>
      <p:bldP spid="14" grpId="0" bldLvl="0" animBg="1"/>
      <p:bldP spid="20" grpId="0" bldLvl="0" animBg="1"/>
      <p:bldP spid="20" grpId="1" bldLvl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47</TotalTime>
  <Words>1886</Words>
  <Application>Microsoft Office PowerPoint</Application>
  <PresentationFormat>宽屏</PresentationFormat>
  <Paragraphs>254</Paragraphs>
  <Slides>31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汉仪尚巍手书W</vt:lpstr>
      <vt:lpstr>黑体</vt:lpstr>
      <vt:lpstr>华文彩云</vt:lpstr>
      <vt:lpstr>华文行楷</vt:lpstr>
      <vt:lpstr>华文新魏</vt:lpstr>
      <vt:lpstr>华文中宋</vt:lpstr>
      <vt:lpstr>隶书</vt:lpstr>
      <vt:lpstr>宋体</vt:lpstr>
      <vt:lpstr>微软雅黑</vt:lpstr>
      <vt:lpstr>Arial</vt:lpstr>
      <vt:lpstr>Calibri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捍卫革命成果的斗争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User</cp:lastModifiedBy>
  <cp:revision>1777</cp:revision>
  <dcterms:created xsi:type="dcterms:W3CDTF">2015-10-28T12:59:00Z</dcterms:created>
  <dcterms:modified xsi:type="dcterms:W3CDTF">2020-11-25T04:52:34Z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